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77" r:id="rId2"/>
    <p:sldId id="257" r:id="rId3"/>
    <p:sldId id="292" r:id="rId4"/>
    <p:sldId id="258" r:id="rId5"/>
    <p:sldId id="259" r:id="rId6"/>
    <p:sldId id="261" r:id="rId7"/>
    <p:sldId id="260" r:id="rId8"/>
    <p:sldId id="262" r:id="rId9"/>
    <p:sldId id="263" r:id="rId10"/>
    <p:sldId id="264" r:id="rId11"/>
    <p:sldId id="268" r:id="rId12"/>
    <p:sldId id="270" r:id="rId13"/>
    <p:sldId id="265" r:id="rId14"/>
    <p:sldId id="271" r:id="rId15"/>
    <p:sldId id="273" r:id="rId16"/>
    <p:sldId id="269" r:id="rId17"/>
    <p:sldId id="266" r:id="rId18"/>
    <p:sldId id="276" r:id="rId19"/>
    <p:sldId id="278" r:id="rId20"/>
    <p:sldId id="281" r:id="rId21"/>
    <p:sldId id="282" r:id="rId22"/>
    <p:sldId id="283" r:id="rId23"/>
    <p:sldId id="284" r:id="rId24"/>
    <p:sldId id="285" r:id="rId25"/>
    <p:sldId id="286" r:id="rId26"/>
    <p:sldId id="287" r:id="rId27"/>
    <p:sldId id="288" r:id="rId28"/>
    <p:sldId id="290" r:id="rId29"/>
    <p:sldId id="29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cronin008@gmail.com" initials="j" lastIdx="1" clrIdx="0">
    <p:extLst>
      <p:ext uri="{19B8F6BF-5375-455C-9EA6-DF929625EA0E}">
        <p15:presenceInfo xmlns:p15="http://schemas.microsoft.com/office/powerpoint/2012/main" xmlns="" userId="03537e635893692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66298" autoAdjust="0"/>
  </p:normalViewPr>
  <p:slideViewPr>
    <p:cSldViewPr snapToGrid="0">
      <p:cViewPr varScale="1">
        <p:scale>
          <a:sx n="118" d="100"/>
          <a:sy n="118" d="100"/>
        </p:scale>
        <p:origin x="-312"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91E3F5-116F-4FF5-9E10-BD3DD891F34C}" type="datetimeFigureOut">
              <a:rPr lang="en-ZA" smtClean="0"/>
              <a:pPr/>
              <a:t>2020-09-02</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79D03A-69B3-44AA-8E49-A8179B987377}" type="slidenum">
              <a:rPr lang="en-ZA" smtClean="0"/>
              <a:pPr/>
              <a:t>‹#›</a:t>
            </a:fld>
            <a:endParaRPr lang="en-ZA"/>
          </a:p>
        </p:txBody>
      </p:sp>
    </p:spTree>
    <p:extLst>
      <p:ext uri="{BB962C8B-B14F-4D97-AF65-F5344CB8AC3E}">
        <p14:creationId xmlns:p14="http://schemas.microsoft.com/office/powerpoint/2010/main" xmlns="" val="191362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6E79D03A-69B3-44AA-8E49-A8179B987377}" type="slidenum">
              <a:rPr lang="en-ZA" smtClean="0"/>
              <a:pPr/>
              <a:t>10</a:t>
            </a:fld>
            <a:endParaRPr lang="en-ZA"/>
          </a:p>
        </p:txBody>
      </p:sp>
    </p:spTree>
    <p:extLst>
      <p:ext uri="{BB962C8B-B14F-4D97-AF65-F5344CB8AC3E}">
        <p14:creationId xmlns:p14="http://schemas.microsoft.com/office/powerpoint/2010/main" xmlns="" val="2923025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9AB288-0177-4863-B7D2-085BAE0CD0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xmlns="" id="{D5A2FC1D-3844-4D29-92FD-4C22704A9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xmlns="" id="{665CD607-482F-441E-9729-02BF3688681B}"/>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5" name="Footer Placeholder 4">
            <a:extLst>
              <a:ext uri="{FF2B5EF4-FFF2-40B4-BE49-F238E27FC236}">
                <a16:creationId xmlns:a16="http://schemas.microsoft.com/office/drawing/2014/main" xmlns="" id="{62B18742-9A61-4A38-8862-0CDC532BB57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BEF86D31-0803-4B28-A410-B2647B994FB6}"/>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557016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D84568-D076-48DB-B9AE-18B3CF880E20}"/>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xmlns="" id="{15D2E399-6A32-4704-B64C-2F5E1C7473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66492CE7-F590-472A-AFDF-0AB9F96E518B}"/>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5" name="Footer Placeholder 4">
            <a:extLst>
              <a:ext uri="{FF2B5EF4-FFF2-40B4-BE49-F238E27FC236}">
                <a16:creationId xmlns:a16="http://schemas.microsoft.com/office/drawing/2014/main" xmlns="" id="{1AF09535-E320-45D7-ACE8-DD15E5F4DE7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57C3C007-D7FF-47DE-ABA9-126F48196576}"/>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2461699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7EAA3F9A-BA7B-4107-A85E-68A0DC9D0F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xmlns="" id="{15DC0CD3-9F9D-4522-950D-1C66E58C96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663DB89C-76DB-4F5D-9D63-8197B3F4BBD6}"/>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5" name="Footer Placeholder 4">
            <a:extLst>
              <a:ext uri="{FF2B5EF4-FFF2-40B4-BE49-F238E27FC236}">
                <a16:creationId xmlns:a16="http://schemas.microsoft.com/office/drawing/2014/main" xmlns="" id="{BCD44B71-254D-4A7D-8F20-61F25C24A12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B64581E2-8763-4BC0-B4A2-91E0B28B1C7D}"/>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3815439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0447F4-0C69-4271-AF6E-787DB45D44E7}"/>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xmlns="" id="{54079EB2-0179-4404-98A8-ABD7E7109E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4511D274-69F4-4628-8B3E-038CDE9C6E3C}"/>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5" name="Footer Placeholder 4">
            <a:extLst>
              <a:ext uri="{FF2B5EF4-FFF2-40B4-BE49-F238E27FC236}">
                <a16:creationId xmlns:a16="http://schemas.microsoft.com/office/drawing/2014/main" xmlns="" id="{8B261750-25CB-41C3-8847-DAEA912B1EF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EF690F99-A0EF-4D15-BB86-99E661CEC044}"/>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372108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22B5A3-D8CD-4F14-BF52-6BFCD35308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xmlns="" id="{2414240C-1C42-4A8A-AA44-E88F053C4D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3A2913D-A543-425F-A7EF-8E90A3E6DF23}"/>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5" name="Footer Placeholder 4">
            <a:extLst>
              <a:ext uri="{FF2B5EF4-FFF2-40B4-BE49-F238E27FC236}">
                <a16:creationId xmlns:a16="http://schemas.microsoft.com/office/drawing/2014/main" xmlns="" id="{0F293624-DDF2-4E7A-B6DA-8004770905A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xmlns="" id="{90427611-5CCE-4CFF-95E0-A6D68C22DB1E}"/>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1691231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DDE77D-2E45-4D5A-8178-74590AD6D1B4}"/>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xmlns="" id="{EE61E005-1CA0-41C9-8B4D-5F6CBBB127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xmlns="" id="{031B1B5E-E9A6-42F6-9E90-A00040B792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xmlns="" id="{E4F2D345-C94F-4DDC-8ABC-E9882A99DE44}"/>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6" name="Footer Placeholder 5">
            <a:extLst>
              <a:ext uri="{FF2B5EF4-FFF2-40B4-BE49-F238E27FC236}">
                <a16:creationId xmlns:a16="http://schemas.microsoft.com/office/drawing/2014/main" xmlns="" id="{AE6E22D6-4A3E-4533-9692-47F613393A65}"/>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6F1EBA53-E47C-4B98-8246-62101A252C8F}"/>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105085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853970-5844-45D8-AA56-21A7F0F6943A}"/>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xmlns="" id="{D24870C4-8E43-447E-B16C-0800EB6FA9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EB770F9B-309F-49C9-95AE-180FCB6126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xmlns="" id="{BE210485-A80C-432D-BF40-96288175D8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45155DE3-6D33-4561-8007-D92D134778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xmlns="" id="{DB69B371-A198-4986-AEE7-A307C2F7D4C0}"/>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8" name="Footer Placeholder 7">
            <a:extLst>
              <a:ext uri="{FF2B5EF4-FFF2-40B4-BE49-F238E27FC236}">
                <a16:creationId xmlns:a16="http://schemas.microsoft.com/office/drawing/2014/main" xmlns="" id="{A383BC7F-E769-426A-99E4-50D39D9B2116}"/>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xmlns="" id="{0ED128D2-D3EA-4610-8DB6-697D6FBA8AF6}"/>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2955106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3D19C1-1CE2-4761-A43A-C49162CE7CF8}"/>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xmlns="" id="{324A1172-07CC-4172-9545-64030E2ED837}"/>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4" name="Footer Placeholder 3">
            <a:extLst>
              <a:ext uri="{FF2B5EF4-FFF2-40B4-BE49-F238E27FC236}">
                <a16:creationId xmlns:a16="http://schemas.microsoft.com/office/drawing/2014/main" xmlns="" id="{B1A87A9F-E375-4EA9-8794-E2C379ED2E6C}"/>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xmlns="" id="{0623FEB2-4600-4587-A0A2-414B350DF255}"/>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425363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33F6A0C-302D-445C-A183-C71DF0E47B21}"/>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3" name="Footer Placeholder 2">
            <a:extLst>
              <a:ext uri="{FF2B5EF4-FFF2-40B4-BE49-F238E27FC236}">
                <a16:creationId xmlns:a16="http://schemas.microsoft.com/office/drawing/2014/main" xmlns="" id="{87EF0C0E-7E85-441E-A911-5BC8E929B5FD}"/>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xmlns="" id="{53553694-3B62-41F0-95C6-FBED4397659C}"/>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57938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D67C7F-ADE0-41DB-95D0-C04B36A634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xmlns="" id="{40ABB497-1AE8-471A-A404-3EB59C33A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xmlns="" id="{86192A94-5BCB-4AA7-BAAE-E348F0473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5377B36F-9067-40EE-8E64-EEC25F6BB6DB}"/>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6" name="Footer Placeholder 5">
            <a:extLst>
              <a:ext uri="{FF2B5EF4-FFF2-40B4-BE49-F238E27FC236}">
                <a16:creationId xmlns:a16="http://schemas.microsoft.com/office/drawing/2014/main" xmlns="" id="{59312FB6-5090-4644-8ADB-2F9D4C860D7A}"/>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90276773-9CD5-45A1-BE09-BD2ADF95A875}"/>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2778752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614C4C-CFF8-4556-91D8-604CCC7DF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xmlns="" id="{ACD9E0A5-E08F-4618-A8CC-B6F8EC63E0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xmlns="" id="{C62E226C-0CF6-4D43-9BC1-908D1AA217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1C36DF1-7D1A-4052-9D31-AB230ED2670C}"/>
              </a:ext>
            </a:extLst>
          </p:cNvPr>
          <p:cNvSpPr>
            <a:spLocks noGrp="1"/>
          </p:cNvSpPr>
          <p:nvPr>
            <p:ph type="dt" sz="half" idx="10"/>
          </p:nvPr>
        </p:nvSpPr>
        <p:spPr/>
        <p:txBody>
          <a:bodyPr/>
          <a:lstStyle/>
          <a:p>
            <a:fld id="{ED63C931-25F4-4C91-90EF-B8AFB7BF48ED}" type="datetimeFigureOut">
              <a:rPr lang="en-ZA" smtClean="0"/>
              <a:pPr/>
              <a:t>2020-09-02</a:t>
            </a:fld>
            <a:endParaRPr lang="en-ZA"/>
          </a:p>
        </p:txBody>
      </p:sp>
      <p:sp>
        <p:nvSpPr>
          <p:cNvPr id="6" name="Footer Placeholder 5">
            <a:extLst>
              <a:ext uri="{FF2B5EF4-FFF2-40B4-BE49-F238E27FC236}">
                <a16:creationId xmlns:a16="http://schemas.microsoft.com/office/drawing/2014/main" xmlns="" id="{603ED7D2-B7D4-4DEF-A965-F47F01F40FB4}"/>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xmlns="" id="{D53FBB0D-B78A-41D5-84ED-4D61B10C6C1F}"/>
              </a:ext>
            </a:extLst>
          </p:cNvPr>
          <p:cNvSpPr>
            <a:spLocks noGrp="1"/>
          </p:cNvSpPr>
          <p:nvPr>
            <p:ph type="sldNum" sz="quarter" idx="12"/>
          </p:nvPr>
        </p:nvSpPr>
        <p:spPr/>
        <p:txBody>
          <a:body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3630383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1469BCF-9742-4F70-A294-AFE90BF27B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xmlns="" id="{DAB9C786-CCCC-4748-8228-CE4671B6B1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xmlns="" id="{C59BC3E7-3C12-482C-A956-BB3D258649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63C931-25F4-4C91-90EF-B8AFB7BF48ED}" type="datetimeFigureOut">
              <a:rPr lang="en-ZA" smtClean="0"/>
              <a:pPr/>
              <a:t>2020-09-02</a:t>
            </a:fld>
            <a:endParaRPr lang="en-ZA"/>
          </a:p>
        </p:txBody>
      </p:sp>
      <p:sp>
        <p:nvSpPr>
          <p:cNvPr id="5" name="Footer Placeholder 4">
            <a:extLst>
              <a:ext uri="{FF2B5EF4-FFF2-40B4-BE49-F238E27FC236}">
                <a16:creationId xmlns:a16="http://schemas.microsoft.com/office/drawing/2014/main" xmlns="" id="{4113C219-3C64-4691-AB9F-04B68C8508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xmlns="" id="{84B3447D-1059-4ED4-8176-A4C34F35E0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D28D73-16C3-4429-A41D-F7E53558C479}" type="slidenum">
              <a:rPr lang="en-ZA" smtClean="0"/>
              <a:pPr/>
              <a:t>‹#›</a:t>
            </a:fld>
            <a:endParaRPr lang="en-ZA"/>
          </a:p>
        </p:txBody>
      </p:sp>
    </p:spTree>
    <p:extLst>
      <p:ext uri="{BB962C8B-B14F-4D97-AF65-F5344CB8AC3E}">
        <p14:creationId xmlns:p14="http://schemas.microsoft.com/office/powerpoint/2010/main" xmlns="" val="2686449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4AFB1C11-61BA-4264-BA74-D4FF3B4469A3}"/>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296537" y="374650"/>
            <a:ext cx="9403308" cy="6108700"/>
          </a:xfrm>
          <a:prstGeom prst="rect">
            <a:avLst/>
          </a:prstGeom>
        </p:spPr>
      </p:pic>
    </p:spTree>
    <p:extLst>
      <p:ext uri="{BB962C8B-B14F-4D97-AF65-F5344CB8AC3E}">
        <p14:creationId xmlns:p14="http://schemas.microsoft.com/office/powerpoint/2010/main" xmlns="" val="522384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263296-32E0-4ADC-9654-09F2151FA0BB}"/>
              </a:ext>
            </a:extLst>
          </p:cNvPr>
          <p:cNvSpPr>
            <a:spLocks noGrp="1"/>
          </p:cNvSpPr>
          <p:nvPr>
            <p:ph type="title"/>
          </p:nvPr>
        </p:nvSpPr>
        <p:spPr/>
        <p:txBody>
          <a:bodyPr/>
          <a:lstStyle/>
          <a:p>
            <a:pPr algn="ctr"/>
            <a:r>
              <a:rPr lang="en-ZA" b="1" dirty="0"/>
              <a:t>Vector 1 - Attempted promotion of a stand-alone “black patriotic capitalist class”</a:t>
            </a:r>
          </a:p>
        </p:txBody>
      </p:sp>
      <p:sp>
        <p:nvSpPr>
          <p:cNvPr id="3" name="Content Placeholder 2">
            <a:extLst>
              <a:ext uri="{FF2B5EF4-FFF2-40B4-BE49-F238E27FC236}">
                <a16:creationId xmlns:a16="http://schemas.microsoft.com/office/drawing/2014/main" xmlns="" id="{7D5F7CAC-AD42-476C-BCE5-85EC7FDF29C3}"/>
              </a:ext>
            </a:extLst>
          </p:cNvPr>
          <p:cNvSpPr>
            <a:spLocks noGrp="1"/>
          </p:cNvSpPr>
          <p:nvPr>
            <p:ph idx="1"/>
          </p:nvPr>
        </p:nvSpPr>
        <p:spPr/>
        <p:txBody>
          <a:bodyPr>
            <a:normAutofit lnSpcReduction="10000"/>
          </a:bodyPr>
          <a:lstStyle/>
          <a:p>
            <a:pPr marL="0" indent="0">
              <a:buNone/>
            </a:pP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ZA" sz="2400" dirty="0">
                <a:latin typeface="Calibri" panose="020F0502020204030204" pitchFamily="34" charset="0"/>
                <a:ea typeface="Calibri" panose="020F0502020204030204" pitchFamily="34" charset="0"/>
                <a:cs typeface="Times New Roman" panose="02020603050405020304" pitchFamily="18" charset="0"/>
              </a:rPr>
              <a:t>For 1998 Alliance Summit – Mbeki grouping developed a strategic paper (“</a:t>
            </a:r>
            <a:r>
              <a:rPr lang="en-ZA" sz="2400" u="sng" dirty="0">
                <a:latin typeface="Calibri" panose="020F0502020204030204" pitchFamily="34" charset="0"/>
                <a:ea typeface="Calibri" panose="020F0502020204030204" pitchFamily="34" charset="0"/>
                <a:cs typeface="Times New Roman" panose="02020603050405020304" pitchFamily="18" charset="0"/>
              </a:rPr>
              <a:t>The State, Property Relations &amp; Social Transformation</a:t>
            </a:r>
            <a:r>
              <a:rPr lang="en-ZA" sz="2400" dirty="0">
                <a:latin typeface="Calibri" panose="020F0502020204030204" pitchFamily="34" charset="0"/>
                <a:ea typeface="Calibri" panose="020F0502020204030204" pitchFamily="34" charset="0"/>
                <a:cs typeface="Times New Roman" panose="02020603050405020304" pitchFamily="18" charset="0"/>
              </a:rPr>
              <a:t>”) arguing for the promotion of a “black capitalist class” as an important strategic objective of the NDR: </a:t>
            </a:r>
          </a:p>
          <a:p>
            <a:pPr marL="0" indent="0">
              <a:buNone/>
            </a:pPr>
            <a:r>
              <a:rPr lang="en-ZA" sz="2400" dirty="0">
                <a:solidFill>
                  <a:schemeClr val="accent5">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t>
            </a:r>
            <a:r>
              <a:rPr lang="en-ZA" sz="2400" b="1" dirty="0">
                <a:solidFill>
                  <a:schemeClr val="accent5">
                    <a:lumMod val="75000"/>
                  </a:schemeClr>
                </a:solidFill>
                <a:effectLst/>
                <a:latin typeface="Calibri" panose="020F0502020204030204" pitchFamily="34" charset="0"/>
                <a:ea typeface="Calibri" panose="020F0502020204030204" pitchFamily="34" charset="0"/>
                <a:cs typeface="Times New Roman" panose="02020603050405020304" pitchFamily="18" charset="0"/>
              </a:rPr>
              <a:t>In a systematic way, the NDR has to ensure that ownership of private capital at all levels…is not defined in racial terms.” </a:t>
            </a:r>
          </a:p>
          <a:p>
            <a:pPr marL="0" indent="0">
              <a:buNone/>
            </a:pPr>
            <a:r>
              <a:rPr lang="en-ZA" sz="2400" b="1" dirty="0">
                <a:solidFill>
                  <a:schemeClr val="accent5">
                    <a:lumMod val="75000"/>
                  </a:schemeClr>
                </a:solidFill>
                <a:effectLst/>
                <a:latin typeface="Calibri" panose="020F0502020204030204" pitchFamily="34" charset="0"/>
                <a:ea typeface="Calibri" panose="020F0502020204030204" pitchFamily="34" charset="0"/>
                <a:cs typeface="Times New Roman" panose="02020603050405020304" pitchFamily="18" charset="0"/>
              </a:rPr>
              <a:t>“Thus the new state – in its procurement policy, its programme of restructuring state assets [AKA privatisation], utilisation of instruments of empowerment, pressure and other measures – promotes the emergence of a black capitalist class</a:t>
            </a:r>
            <a:r>
              <a:rPr lang="en-ZA" sz="2400" dirty="0">
                <a:solidFill>
                  <a:schemeClr val="accent5">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t>
            </a:r>
            <a:endParaRPr lang="en-ZA" sz="2400" dirty="0">
              <a:solidFill>
                <a:schemeClr val="accent5">
                  <a:lumMod val="75000"/>
                </a:schemeClr>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ZA"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Notice how in this version of the state it is a procurer, privatiser and regulator – not a productive doer – more of which below.</a:t>
            </a:r>
          </a:p>
          <a:p>
            <a:endParaRPr lang="en-ZA" sz="2400" dirty="0">
              <a:solidFill>
                <a:srgbClr val="FF0000"/>
              </a:solidFill>
            </a:endParaRPr>
          </a:p>
          <a:p>
            <a:endParaRPr lang="en-ZA" dirty="0"/>
          </a:p>
        </p:txBody>
      </p:sp>
    </p:spTree>
    <p:extLst>
      <p:ext uri="{BB962C8B-B14F-4D97-AF65-F5344CB8AC3E}">
        <p14:creationId xmlns:p14="http://schemas.microsoft.com/office/powerpoint/2010/main" xmlns="" val="552938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9DEADF-CC0C-4B07-85A3-3460E3FD50BE}"/>
              </a:ext>
            </a:extLst>
          </p:cNvPr>
          <p:cNvSpPr>
            <a:spLocks noGrp="1"/>
          </p:cNvSpPr>
          <p:nvPr>
            <p:ph type="title"/>
          </p:nvPr>
        </p:nvSpPr>
        <p:spPr>
          <a:xfrm>
            <a:off x="838200" y="365126"/>
            <a:ext cx="10515600" cy="1052858"/>
          </a:xfrm>
        </p:spPr>
        <p:txBody>
          <a:bodyPr>
            <a:normAutofit fontScale="90000"/>
          </a:bodyPr>
          <a:lstStyle/>
          <a:p>
            <a:r>
              <a:rPr lang="en-ZA" dirty="0"/>
              <a:t/>
            </a:r>
            <a:br>
              <a:rPr lang="en-ZA" dirty="0"/>
            </a:br>
            <a:r>
              <a:rPr lang="en-ZA" b="1" dirty="0"/>
              <a:t>Stand-alone “patriotic </a:t>
            </a:r>
            <a:r>
              <a:rPr lang="en-ZA" b="1" dirty="0" err="1"/>
              <a:t>blk</a:t>
            </a:r>
            <a:r>
              <a:rPr lang="en-ZA" b="1" dirty="0"/>
              <a:t> bourgeoisie” possible?</a:t>
            </a:r>
            <a:r>
              <a:rPr lang="en-ZA" dirty="0"/>
              <a:t/>
            </a:r>
            <a:br>
              <a:rPr lang="en-ZA" dirty="0"/>
            </a:br>
            <a:endParaRPr lang="en-ZA" dirty="0"/>
          </a:p>
        </p:txBody>
      </p:sp>
      <p:sp>
        <p:nvSpPr>
          <p:cNvPr id="3" name="Content Placeholder 2">
            <a:extLst>
              <a:ext uri="{FF2B5EF4-FFF2-40B4-BE49-F238E27FC236}">
                <a16:creationId xmlns:a16="http://schemas.microsoft.com/office/drawing/2014/main" xmlns="" id="{54DCF49C-5AD2-4465-AF61-4AF2D0D13542}"/>
              </a:ext>
            </a:extLst>
          </p:cNvPr>
          <p:cNvSpPr>
            <a:spLocks noGrp="1"/>
          </p:cNvSpPr>
          <p:nvPr>
            <p:ph idx="1"/>
          </p:nvPr>
        </p:nvSpPr>
        <p:spPr/>
        <p:txBody>
          <a:bodyPr>
            <a:normAutofit fontScale="92500" lnSpcReduction="10000"/>
          </a:bodyPr>
          <a:lstStyle/>
          <a:p>
            <a:pPr marL="0" indent="0">
              <a:buNone/>
            </a:pPr>
            <a:r>
              <a:rPr lang="en-ZA" b="1" u="sng" dirty="0">
                <a:effectLst/>
                <a:latin typeface="Calibri" panose="020F0502020204030204" pitchFamily="34" charset="0"/>
                <a:ea typeface="Calibri" panose="020F0502020204030204" pitchFamily="34" charset="0"/>
                <a:cs typeface="Times New Roman" panose="02020603050405020304" pitchFamily="18" charset="0"/>
              </a:rPr>
              <a:t>SACP raised 2 related points</a:t>
            </a:r>
            <a:r>
              <a:rPr lang="en-ZA" u="sng" dirty="0">
                <a:effectLst/>
                <a:latin typeface="Calibri" panose="020F0502020204030204" pitchFamily="34" charset="0"/>
                <a:ea typeface="Calibri" panose="020F0502020204030204" pitchFamily="34" charset="0"/>
                <a:cs typeface="Times New Roman" panose="02020603050405020304" pitchFamily="18" charset="0"/>
              </a:rPr>
              <a:t>:</a:t>
            </a:r>
          </a:p>
          <a:p>
            <a:pPr marL="0" indent="0">
              <a:buNone/>
            </a:pPr>
            <a:r>
              <a:rPr lang="en-ZA" dirty="0">
                <a:latin typeface="Calibri" panose="020F0502020204030204" pitchFamily="34" charset="0"/>
                <a:ea typeface="Calibri" panose="020F0502020204030204" pitchFamily="34" charset="0"/>
                <a:cs typeface="Times New Roman" panose="02020603050405020304" pitchFamily="18" charset="0"/>
              </a:rPr>
              <a:t>1. With SA’s </a:t>
            </a:r>
            <a:r>
              <a:rPr lang="en-ZA" dirty="0">
                <a:effectLst/>
                <a:latin typeface="Calibri" panose="020F0502020204030204" pitchFamily="34" charset="0"/>
                <a:ea typeface="Calibri" panose="020F0502020204030204" pitchFamily="34" charset="0"/>
                <a:cs typeface="Times New Roman" panose="02020603050405020304" pitchFamily="18" charset="0"/>
              </a:rPr>
              <a:t>relatively developed capitalist economy and long-established South African capitalist class (overwhelmingly white and male, of course) </a:t>
            </a:r>
            <a:r>
              <a:rPr lang="en-ZA" u="sng" dirty="0">
                <a:effectLst/>
                <a:latin typeface="Calibri" panose="020F0502020204030204" pitchFamily="34" charset="0"/>
                <a:ea typeface="Calibri" panose="020F0502020204030204" pitchFamily="34" charset="0"/>
                <a:cs typeface="Times New Roman" panose="02020603050405020304" pitchFamily="18" charset="0"/>
              </a:rPr>
              <a:t>possible</a:t>
            </a:r>
            <a:r>
              <a:rPr lang="en-ZA" dirty="0">
                <a:effectLst/>
                <a:latin typeface="Calibri" panose="020F0502020204030204" pitchFamily="34" charset="0"/>
                <a:ea typeface="Calibri" panose="020F0502020204030204" pitchFamily="34" charset="0"/>
                <a:cs typeface="Times New Roman" panose="02020603050405020304" pitchFamily="18" charset="0"/>
              </a:rPr>
              <a:t> for a </a:t>
            </a:r>
            <a:r>
              <a:rPr lang="en-ZA" u="sng" dirty="0">
                <a:effectLst/>
                <a:latin typeface="Calibri" panose="020F0502020204030204" pitchFamily="34" charset="0"/>
                <a:ea typeface="Calibri" panose="020F0502020204030204" pitchFamily="34" charset="0"/>
                <a:cs typeface="Times New Roman" panose="02020603050405020304" pitchFamily="18" charset="0"/>
              </a:rPr>
              <a:t>stand-alone</a:t>
            </a:r>
            <a:r>
              <a:rPr lang="en-ZA" dirty="0">
                <a:effectLst/>
                <a:latin typeface="Calibri" panose="020F0502020204030204" pitchFamily="34" charset="0"/>
                <a:ea typeface="Calibri" panose="020F0502020204030204" pitchFamily="34" charset="0"/>
                <a:cs typeface="Times New Roman" panose="02020603050405020304" pitchFamily="18" charset="0"/>
              </a:rPr>
              <a:t> black capitalist class to be forged? </a:t>
            </a:r>
          </a:p>
          <a:p>
            <a:pPr marL="0" indent="0">
              <a:buNone/>
            </a:pPr>
            <a:endParaRPr lang="en-ZA"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ZA" dirty="0">
                <a:effectLst/>
                <a:latin typeface="Calibri" panose="020F0502020204030204" pitchFamily="34" charset="0"/>
                <a:ea typeface="Calibri" panose="020F0502020204030204" pitchFamily="34" charset="0"/>
                <a:cs typeface="Times New Roman" panose="02020603050405020304" pitchFamily="18" charset="0"/>
              </a:rPr>
              <a:t>2. Even if possible, could such a hypothetical class play a patriotic role, </a:t>
            </a:r>
            <a:r>
              <a:rPr lang="en-ZA" u="sng" dirty="0">
                <a:effectLst/>
                <a:latin typeface="Calibri" panose="020F0502020204030204" pitchFamily="34" charset="0"/>
                <a:ea typeface="Calibri" panose="020F0502020204030204" pitchFamily="34" charset="0"/>
                <a:cs typeface="Times New Roman" panose="02020603050405020304" pitchFamily="18" charset="0"/>
              </a:rPr>
              <a:t>driving technological modernisation and broad economic </a:t>
            </a:r>
            <a:r>
              <a:rPr lang="en-ZA" dirty="0">
                <a:effectLst/>
                <a:latin typeface="Calibri" panose="020F0502020204030204" pitchFamily="34" charset="0"/>
                <a:ea typeface="Calibri" panose="020F0502020204030204" pitchFamily="34" charset="0"/>
                <a:cs typeface="Times New Roman" panose="02020603050405020304" pitchFamily="18" charset="0"/>
              </a:rPr>
              <a:t>development?</a:t>
            </a:r>
          </a:p>
          <a:p>
            <a:pPr marL="0" indent="0">
              <a:buNone/>
            </a:pPr>
            <a:endParaRPr lang="en-ZA"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ZA" i="1" dirty="0">
                <a:latin typeface="Calibri" panose="020F0502020204030204" pitchFamily="34" charset="0"/>
                <a:ea typeface="Calibri" panose="020F0502020204030204" pitchFamily="34" charset="0"/>
                <a:cs typeface="Times New Roman" panose="02020603050405020304" pitchFamily="18" charset="0"/>
              </a:rPr>
              <a:t>Saki </a:t>
            </a:r>
            <a:r>
              <a:rPr lang="en-ZA" i="1" dirty="0" err="1">
                <a:latin typeface="Calibri" panose="020F0502020204030204" pitchFamily="34" charset="0"/>
                <a:ea typeface="Calibri" panose="020F0502020204030204" pitchFamily="34" charset="0"/>
                <a:cs typeface="Times New Roman" panose="02020603050405020304" pitchFamily="18" charset="0"/>
              </a:rPr>
              <a:t>Macozoma</a:t>
            </a:r>
            <a:r>
              <a:rPr lang="en-ZA" i="1" dirty="0">
                <a:latin typeface="Calibri" panose="020F0502020204030204" pitchFamily="34" charset="0"/>
                <a:ea typeface="Calibri" panose="020F0502020204030204" pitchFamily="34" charset="0"/>
                <a:cs typeface="Times New Roman" panose="02020603050405020304" pitchFamily="18" charset="0"/>
              </a:rPr>
              <a:t> (2003) on BEE: “there is no other practical &amp; effective instrument for SA to deracialise the economy within a reasonable time”</a:t>
            </a:r>
          </a:p>
          <a:p>
            <a:pPr marL="0" indent="0">
              <a:buNone/>
            </a:pPr>
            <a:r>
              <a:rPr lang="en-ZA" i="1" dirty="0">
                <a:effectLst/>
                <a:latin typeface="Calibri" panose="020F0502020204030204" pitchFamily="34" charset="0"/>
                <a:ea typeface="Calibri" panose="020F0502020204030204" pitchFamily="34" charset="0"/>
                <a:cs typeface="Times New Roman" panose="02020603050405020304" pitchFamily="18" charset="0"/>
              </a:rPr>
              <a:t>i.e. elite redistribution = de-racialisation of capitalist economy = NDR</a:t>
            </a:r>
          </a:p>
          <a:p>
            <a:pPr marL="0" indent="0">
              <a:buNone/>
            </a:pPr>
            <a:endParaRPr lang="en-ZA" dirty="0"/>
          </a:p>
        </p:txBody>
      </p:sp>
    </p:spTree>
    <p:extLst>
      <p:ext uri="{BB962C8B-B14F-4D97-AF65-F5344CB8AC3E}">
        <p14:creationId xmlns:p14="http://schemas.microsoft.com/office/powerpoint/2010/main" xmlns="" val="2686462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44FA66-C566-482F-AB9F-2B8A1E2A6BEC}"/>
              </a:ext>
            </a:extLst>
          </p:cNvPr>
          <p:cNvSpPr>
            <a:spLocks noGrp="1"/>
          </p:cNvSpPr>
          <p:nvPr>
            <p:ph type="title"/>
          </p:nvPr>
        </p:nvSpPr>
        <p:spPr/>
        <p:txBody>
          <a:bodyPr/>
          <a:lstStyle/>
          <a:p>
            <a:pPr algn="ctr"/>
            <a:r>
              <a:rPr lang="en-US" b="1" dirty="0"/>
              <a:t>Structural reasons for impossibility of a vanguard NDR by blk capitalist “class” </a:t>
            </a:r>
            <a:endParaRPr lang="en-ZA" b="1" dirty="0"/>
          </a:p>
        </p:txBody>
      </p:sp>
      <p:sp>
        <p:nvSpPr>
          <p:cNvPr id="3" name="Content Placeholder 2">
            <a:extLst>
              <a:ext uri="{FF2B5EF4-FFF2-40B4-BE49-F238E27FC236}">
                <a16:creationId xmlns:a16="http://schemas.microsoft.com/office/drawing/2014/main" xmlns="" id="{A44F84FB-9D53-4B43-93C2-E21132945507}"/>
              </a:ext>
            </a:extLst>
          </p:cNvPr>
          <p:cNvSpPr>
            <a:spLocks noGrp="1"/>
          </p:cNvSpPr>
          <p:nvPr>
            <p:ph idx="1"/>
          </p:nvPr>
        </p:nvSpPr>
        <p:spPr/>
        <p:txBody>
          <a:bodyPr>
            <a:normAutofit fontScale="92500" lnSpcReduction="10000"/>
          </a:bodyPr>
          <a:lstStyle/>
          <a:p>
            <a:pPr marL="0" indent="0">
              <a:buNone/>
            </a:pPr>
            <a:r>
              <a:rPr lang="en-ZA" sz="2800" b="1" u="sng" dirty="0">
                <a:latin typeface="Calibri" panose="020F0502020204030204" pitchFamily="34" charset="0"/>
                <a:cs typeface="Times New Roman" panose="02020603050405020304" pitchFamily="18" charset="0"/>
              </a:rPr>
              <a:t>SA mid-1990s</a:t>
            </a:r>
          </a:p>
          <a:p>
            <a:r>
              <a:rPr lang="en-ZA" sz="2800" b="1" u="sng" dirty="0">
                <a:latin typeface="Calibri" panose="020F0502020204030204" pitchFamily="34" charset="0"/>
                <a:cs typeface="Times New Roman" panose="02020603050405020304" pitchFamily="18" charset="0"/>
              </a:rPr>
              <a:t> Not South Korea early 1960s</a:t>
            </a:r>
            <a:r>
              <a:rPr lang="en-ZA" sz="2800" b="1" dirty="0">
                <a:latin typeface="Calibri" panose="020F0502020204030204" pitchFamily="34" charset="0"/>
                <a:cs typeface="Times New Roman" panose="02020603050405020304" pitchFamily="18" charset="0"/>
              </a:rPr>
              <a:t> – </a:t>
            </a:r>
            <a:r>
              <a:rPr lang="en-ZA" sz="2800" dirty="0">
                <a:latin typeface="Calibri" panose="020F0502020204030204" pitchFamily="34" charset="0"/>
                <a:cs typeface="Times New Roman" panose="02020603050405020304" pitchFamily="18" charset="0"/>
              </a:rPr>
              <a:t>with a GDP then less than Ghana, under military dictatorship of Gen. Park, and with Cold War support of US imperialism – launched massive export-led industrialisation led by authoritarian rule and an emerging national bourgeoisie (Chaebols)</a:t>
            </a:r>
          </a:p>
          <a:p>
            <a:r>
              <a:rPr lang="en-ZA" sz="2800" b="1" u="sng" dirty="0">
                <a:latin typeface="Calibri" panose="020F0502020204030204" pitchFamily="34" charset="0"/>
                <a:cs typeface="Times New Roman" panose="02020603050405020304" pitchFamily="18" charset="0"/>
              </a:rPr>
              <a:t>Not a backward China late 1970s without a capitalist class</a:t>
            </a:r>
            <a:r>
              <a:rPr lang="en-ZA" sz="2800" b="1" dirty="0">
                <a:latin typeface="Calibri" panose="020F0502020204030204" pitchFamily="34" charset="0"/>
                <a:cs typeface="Times New Roman" panose="02020603050405020304" pitchFamily="18" charset="0"/>
              </a:rPr>
              <a:t> – </a:t>
            </a:r>
            <a:r>
              <a:rPr lang="en-ZA" sz="2800" dirty="0">
                <a:latin typeface="Calibri" panose="020F0502020204030204" pitchFamily="34" charset="0"/>
                <a:cs typeface="Times New Roman" panose="02020603050405020304" pitchFamily="18" charset="0"/>
              </a:rPr>
              <a:t>Deng Xiaoping cautiously liberalised under firm control of CCP and strong state, allowed emergence of a modernising, technologically developing Chinese capitalist class (</a:t>
            </a:r>
            <a:r>
              <a:rPr lang="en-ZA" sz="2800" dirty="0" err="1">
                <a:latin typeface="Calibri" panose="020F0502020204030204" pitchFamily="34" charset="0"/>
                <a:cs typeface="Times New Roman" panose="02020603050405020304" pitchFamily="18" charset="0"/>
              </a:rPr>
              <a:t>eg.</a:t>
            </a:r>
            <a:r>
              <a:rPr lang="en-ZA" sz="2800" dirty="0">
                <a:latin typeface="Calibri" panose="020F0502020204030204" pitchFamily="34" charset="0"/>
                <a:cs typeface="Times New Roman" panose="02020603050405020304" pitchFamily="18" charset="0"/>
              </a:rPr>
              <a:t> Jack Ma)</a:t>
            </a:r>
          </a:p>
          <a:p>
            <a:pPr marL="0" indent="0">
              <a:buNone/>
            </a:pPr>
            <a:r>
              <a:rPr lang="en-ZA" sz="2800" b="1" u="sng" dirty="0">
                <a:latin typeface="Calibri" panose="020F0502020204030204" pitchFamily="34" charset="0"/>
                <a:cs typeface="Times New Roman" panose="02020603050405020304" pitchFamily="18" charset="0"/>
              </a:rPr>
              <a:t>Nor could we follow example of Afrikaner </a:t>
            </a:r>
            <a:r>
              <a:rPr lang="en-ZA" sz="2800" b="1" u="sng" dirty="0" err="1">
                <a:latin typeface="Calibri" panose="020F0502020204030204" pitchFamily="34" charset="0"/>
                <a:cs typeface="Times New Roman" panose="02020603050405020304" pitchFamily="18" charset="0"/>
              </a:rPr>
              <a:t>Volkskapitalisme</a:t>
            </a:r>
            <a:r>
              <a:rPr lang="en-ZA" sz="2800" b="1" dirty="0">
                <a:latin typeface="Calibri" panose="020F0502020204030204" pitchFamily="34" charset="0"/>
                <a:cs typeface="Times New Roman" panose="02020603050405020304" pitchFamily="18" charset="0"/>
              </a:rPr>
              <a:t> – </a:t>
            </a:r>
            <a:r>
              <a:rPr lang="en-ZA" sz="2800" dirty="0">
                <a:latin typeface="Calibri" panose="020F0502020204030204" pitchFamily="34" charset="0"/>
                <a:cs typeface="Times New Roman" panose="02020603050405020304" pitchFamily="18" charset="0"/>
              </a:rPr>
              <a:t>whose primitive accumulation based on hyper-exploited, influx-controlled black farm labour</a:t>
            </a:r>
            <a:endParaRPr lang="en-ZA" sz="2800" u="sng" dirty="0">
              <a:latin typeface="Calibri" panose="020F0502020204030204" pitchFamily="34" charset="0"/>
              <a:cs typeface="Times New Roman" panose="02020603050405020304" pitchFamily="18" charset="0"/>
            </a:endParaRPr>
          </a:p>
          <a:p>
            <a:endParaRPr lang="en-ZA" dirty="0"/>
          </a:p>
        </p:txBody>
      </p:sp>
    </p:spTree>
    <p:extLst>
      <p:ext uri="{BB962C8B-B14F-4D97-AF65-F5344CB8AC3E}">
        <p14:creationId xmlns:p14="http://schemas.microsoft.com/office/powerpoint/2010/main" xmlns="" val="2301736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315D37-77F2-4C31-9B05-C1A74807B785}"/>
              </a:ext>
            </a:extLst>
          </p:cNvPr>
          <p:cNvSpPr>
            <a:spLocks noGrp="1"/>
          </p:cNvSpPr>
          <p:nvPr>
            <p:ph type="title"/>
          </p:nvPr>
        </p:nvSpPr>
        <p:spPr/>
        <p:txBody>
          <a:bodyPr/>
          <a:lstStyle/>
          <a:p>
            <a:pPr algn="ctr"/>
            <a:r>
              <a:rPr lang="en-ZA" b="1" dirty="0"/>
              <a:t>Aspirant capitalists without capital</a:t>
            </a:r>
            <a:br>
              <a:rPr lang="en-ZA" b="1" dirty="0"/>
            </a:br>
            <a:r>
              <a:rPr lang="en-ZA" b="1" dirty="0"/>
              <a:t>Primitive/Primary Accumulation</a:t>
            </a:r>
          </a:p>
        </p:txBody>
      </p:sp>
      <p:sp>
        <p:nvSpPr>
          <p:cNvPr id="3" name="Content Placeholder 2">
            <a:extLst>
              <a:ext uri="{FF2B5EF4-FFF2-40B4-BE49-F238E27FC236}">
                <a16:creationId xmlns:a16="http://schemas.microsoft.com/office/drawing/2014/main" xmlns="" id="{4268424A-2DCA-4522-8BA9-7AD9ECEF10C9}"/>
              </a:ext>
            </a:extLst>
          </p:cNvPr>
          <p:cNvSpPr>
            <a:spLocks noGrp="1"/>
          </p:cNvSpPr>
          <p:nvPr>
            <p:ph idx="1"/>
          </p:nvPr>
        </p:nvSpPr>
        <p:spPr/>
        <p:txBody>
          <a:bodyPr>
            <a:normAutofit fontScale="92500" lnSpcReduction="20000"/>
          </a:bodyPr>
          <a:lstStyle/>
          <a:p>
            <a:r>
              <a:rPr lang="en-ZA" sz="2400" dirty="0"/>
              <a:t>Aspirant capitalists require some form of “</a:t>
            </a:r>
            <a:r>
              <a:rPr lang="en-ZA" sz="2400" u="sng" dirty="0"/>
              <a:t>primitive accumulation</a:t>
            </a:r>
            <a:r>
              <a:rPr lang="en-ZA" sz="2400" dirty="0"/>
              <a:t>”, to enter into the process of expanded capitalist accumulation</a:t>
            </a:r>
          </a:p>
          <a:p>
            <a:r>
              <a:rPr lang="en-ZA" sz="2400" dirty="0">
                <a:effectLst/>
                <a:latin typeface="Calibri" panose="020F0502020204030204" pitchFamily="34" charset="0"/>
                <a:ea typeface="Calibri" panose="020F0502020204030204" pitchFamily="34" charset="0"/>
                <a:cs typeface="Times New Roman" panose="02020603050405020304" pitchFamily="18" charset="0"/>
              </a:rPr>
              <a:t>In SA 1990s SACP argued: new fractions of the capitalist class could only substantively emerge through two forms of primitive accumulation:</a:t>
            </a:r>
          </a:p>
          <a:p>
            <a:pPr lvl="1"/>
            <a:r>
              <a:rPr lang="en-ZA" u="sng" dirty="0">
                <a:latin typeface="Calibri" panose="020F0502020204030204" pitchFamily="34" charset="0"/>
                <a:ea typeface="Calibri" panose="020F0502020204030204" pitchFamily="34" charset="0"/>
                <a:cs typeface="Times New Roman" panose="02020603050405020304" pitchFamily="18" charset="0"/>
              </a:rPr>
              <a:t>I</a:t>
            </a:r>
            <a:r>
              <a:rPr lang="en-ZA" u="sng" dirty="0">
                <a:effectLst/>
                <a:latin typeface="Calibri" panose="020F0502020204030204" pitchFamily="34" charset="0"/>
                <a:ea typeface="Calibri" panose="020F0502020204030204" pitchFamily="34" charset="0"/>
                <a:cs typeface="Times New Roman" panose="02020603050405020304" pitchFamily="18" charset="0"/>
              </a:rPr>
              <a:t>ndebted share-holding </a:t>
            </a:r>
            <a:r>
              <a:rPr lang="en-ZA" dirty="0">
                <a:effectLst/>
                <a:latin typeface="Calibri" panose="020F0502020204030204" pitchFamily="34" charset="0"/>
                <a:ea typeface="Calibri" panose="020F0502020204030204" pitchFamily="34" charset="0"/>
                <a:cs typeface="Times New Roman" panose="02020603050405020304" pitchFamily="18" charset="0"/>
              </a:rPr>
              <a:t>from existing monopoly capital – BEE route (with all the dangers of </a:t>
            </a:r>
            <a:r>
              <a:rPr lang="en-ZA" u="sng" dirty="0">
                <a:effectLst/>
                <a:latin typeface="Calibri" panose="020F0502020204030204" pitchFamily="34" charset="0"/>
                <a:ea typeface="Calibri" panose="020F0502020204030204" pitchFamily="34" charset="0"/>
                <a:cs typeface="Times New Roman" panose="02020603050405020304" pitchFamily="18" charset="0"/>
              </a:rPr>
              <a:t>fronting</a:t>
            </a:r>
            <a:r>
              <a:rPr lang="en-ZA" dirty="0">
                <a:effectLst/>
                <a:latin typeface="Calibri" panose="020F0502020204030204" pitchFamily="34" charset="0"/>
                <a:ea typeface="Calibri" panose="020F0502020204030204" pitchFamily="34" charset="0"/>
                <a:cs typeface="Times New Roman" panose="02020603050405020304" pitchFamily="18" charset="0"/>
              </a:rPr>
              <a:t> and </a:t>
            </a:r>
            <a:r>
              <a:rPr lang="en-ZA" u="sng" dirty="0" err="1">
                <a:effectLst/>
                <a:latin typeface="Calibri" panose="020F0502020204030204" pitchFamily="34" charset="0"/>
                <a:ea typeface="Calibri" panose="020F0502020204030204" pitchFamily="34" charset="0"/>
                <a:cs typeface="Times New Roman" panose="02020603050405020304" pitchFamily="18" charset="0"/>
              </a:rPr>
              <a:t>compradorism</a:t>
            </a:r>
            <a:r>
              <a:rPr lang="en-ZA" dirty="0">
                <a:effectLst/>
                <a:latin typeface="Calibri" panose="020F0502020204030204" pitchFamily="34" charset="0"/>
                <a:ea typeface="Calibri" panose="020F0502020204030204" pitchFamily="34" charset="0"/>
                <a:cs typeface="Times New Roman" panose="02020603050405020304" pitchFamily="18" charset="0"/>
              </a:rPr>
              <a:t>), or </a:t>
            </a:r>
          </a:p>
          <a:p>
            <a:pPr lvl="1"/>
            <a:r>
              <a:rPr lang="en-ZA" u="sng" dirty="0">
                <a:effectLst/>
                <a:latin typeface="Calibri" panose="020F0502020204030204" pitchFamily="34" charset="0"/>
                <a:ea typeface="Calibri" panose="020F0502020204030204" pitchFamily="34" charset="0"/>
                <a:cs typeface="Times New Roman" panose="02020603050405020304" pitchFamily="18" charset="0"/>
              </a:rPr>
              <a:t>Looting</a:t>
            </a:r>
            <a:r>
              <a:rPr lang="en-ZA" dirty="0">
                <a:effectLst/>
                <a:latin typeface="Calibri" panose="020F0502020204030204" pitchFamily="34" charset="0"/>
                <a:ea typeface="Calibri" panose="020F0502020204030204" pitchFamily="34" charset="0"/>
                <a:cs typeface="Times New Roman" panose="02020603050405020304" pitchFamily="18" charset="0"/>
              </a:rPr>
              <a:t> of public resources (</a:t>
            </a:r>
            <a:r>
              <a:rPr lang="en-ZA" u="sng" dirty="0">
                <a:effectLst/>
                <a:latin typeface="Calibri" panose="020F0502020204030204" pitchFamily="34" charset="0"/>
                <a:ea typeface="Calibri" panose="020F0502020204030204" pitchFamily="34" charset="0"/>
                <a:cs typeface="Times New Roman" panose="02020603050405020304" pitchFamily="18" charset="0"/>
              </a:rPr>
              <a:t>parasitism</a:t>
            </a:r>
            <a:r>
              <a:rPr lang="en-ZA" dirty="0">
                <a:effectLst/>
                <a:latin typeface="Calibri" panose="020F0502020204030204" pitchFamily="34" charset="0"/>
                <a:ea typeface="Calibri" panose="020F0502020204030204" pitchFamily="34" charset="0"/>
                <a:cs typeface="Times New Roman" panose="02020603050405020304" pitchFamily="18" charset="0"/>
              </a:rPr>
              <a:t>, </a:t>
            </a:r>
            <a:r>
              <a:rPr lang="en-ZA" u="sng" dirty="0">
                <a:effectLst/>
                <a:latin typeface="Calibri" panose="020F0502020204030204" pitchFamily="34" charset="0"/>
                <a:ea typeface="Calibri" panose="020F0502020204030204" pitchFamily="34" charset="0"/>
                <a:cs typeface="Times New Roman" panose="02020603050405020304" pitchFamily="18" charset="0"/>
              </a:rPr>
              <a:t>state capture</a:t>
            </a:r>
            <a:r>
              <a:rPr lang="en-ZA" dirty="0">
                <a:effectLst/>
                <a:latin typeface="Calibri" panose="020F0502020204030204" pitchFamily="34" charset="0"/>
                <a:ea typeface="Calibri" panose="020F0502020204030204" pitchFamily="34" charset="0"/>
                <a:cs typeface="Times New Roman" panose="02020603050405020304" pitchFamily="18" charset="0"/>
              </a:rPr>
              <a:t>).</a:t>
            </a:r>
          </a:p>
          <a:p>
            <a:r>
              <a:rPr lang="en-ZA" sz="2400" dirty="0">
                <a:effectLst/>
                <a:latin typeface="Calibri" panose="020F0502020204030204" pitchFamily="34" charset="0"/>
                <a:ea typeface="Calibri" panose="020F0502020204030204" pitchFamily="34" charset="0"/>
                <a:cs typeface="Times New Roman" panose="02020603050405020304" pitchFamily="18" charset="0"/>
              </a:rPr>
              <a:t>Mbeki group conceded: “While these forces [an emergent black capitalist class] are direct beneficiaries of the NDR…they can easily be co-opted into the agendas of their white counter-parts; and they can easily also become a source of corruption within the state.” (1998)</a:t>
            </a:r>
          </a:p>
          <a:p>
            <a:pPr marL="0" indent="0">
              <a:buNone/>
            </a:pPr>
            <a:r>
              <a:rPr lang="en-ZA"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a:t>
            </a:r>
            <a:r>
              <a:rPr lang="en-ZA"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prophetic concession, but Mbeki paper simply concludes: “ANC leadership of these forces is therefore critical” – </a:t>
            </a:r>
          </a:p>
          <a:p>
            <a:pPr marL="0" indent="0" algn="ctr">
              <a:buNone/>
            </a:pPr>
            <a:r>
              <a:rPr lang="en-ZA"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BUT WHO NOW LEADS WHOM?</a:t>
            </a:r>
          </a:p>
          <a:p>
            <a:endParaRPr lang="en-ZA" dirty="0"/>
          </a:p>
        </p:txBody>
      </p:sp>
    </p:spTree>
    <p:extLst>
      <p:ext uri="{BB962C8B-B14F-4D97-AF65-F5344CB8AC3E}">
        <p14:creationId xmlns:p14="http://schemas.microsoft.com/office/powerpoint/2010/main" xmlns="" val="390521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F5AA1C-A611-48B9-A443-8E887D7DD9C1}"/>
              </a:ext>
            </a:extLst>
          </p:cNvPr>
          <p:cNvSpPr>
            <a:spLocks noGrp="1"/>
          </p:cNvSpPr>
          <p:nvPr>
            <p:ph type="title"/>
          </p:nvPr>
        </p:nvSpPr>
        <p:spPr/>
        <p:txBody>
          <a:bodyPr/>
          <a:lstStyle/>
          <a:p>
            <a:pPr algn="ctr"/>
            <a:r>
              <a:rPr lang="en-ZA" dirty="0"/>
              <a:t>Intra-black GINI inequalities = fastest growing inequality in SA</a:t>
            </a:r>
          </a:p>
        </p:txBody>
      </p:sp>
      <p:sp>
        <p:nvSpPr>
          <p:cNvPr id="3" name="Content Placeholder 2">
            <a:extLst>
              <a:ext uri="{FF2B5EF4-FFF2-40B4-BE49-F238E27FC236}">
                <a16:creationId xmlns:a16="http://schemas.microsoft.com/office/drawing/2014/main" xmlns="" id="{E6DD3F8D-1659-4C63-8D19-E898B30100F4}"/>
              </a:ext>
            </a:extLst>
          </p:cNvPr>
          <p:cNvSpPr>
            <a:spLocks noGrp="1"/>
          </p:cNvSpPr>
          <p:nvPr>
            <p:ph idx="1"/>
          </p:nvPr>
        </p:nvSpPr>
        <p:spPr/>
        <p:txBody>
          <a:bodyPr>
            <a:normAutofit lnSpcReduction="10000"/>
          </a:bodyPr>
          <a:lstStyle/>
          <a:p>
            <a:pPr marL="0" indent="0">
              <a:buNone/>
            </a:pPr>
            <a:endParaRPr lang="en-ZA" dirty="0"/>
          </a:p>
          <a:p>
            <a:pPr marL="0" indent="0">
              <a:buNone/>
            </a:pPr>
            <a:r>
              <a:rPr lang="en-ZA" b="1" dirty="0"/>
              <a:t>Numbers of </a:t>
            </a:r>
            <a:r>
              <a:rPr lang="en-ZA" b="1" dirty="0" err="1"/>
              <a:t>SA’n</a:t>
            </a:r>
            <a:r>
              <a:rPr lang="en-ZA" b="1" dirty="0"/>
              <a:t> dollar millionaires</a:t>
            </a:r>
            <a:r>
              <a:rPr lang="en-ZA" dirty="0"/>
              <a:t>:(R14,5m or more net assets)</a:t>
            </a:r>
          </a:p>
          <a:p>
            <a:pPr marL="0" indent="0">
              <a:buNone/>
            </a:pPr>
            <a:r>
              <a:rPr lang="en-ZA" dirty="0"/>
              <a:t>2007 – White - 36,000 </a:t>
            </a:r>
          </a:p>
          <a:p>
            <a:pPr marL="0" indent="0">
              <a:buNone/>
            </a:pPr>
            <a:r>
              <a:rPr lang="en-ZA" dirty="0"/>
              <a:t>             Black –    6,200</a:t>
            </a:r>
          </a:p>
          <a:p>
            <a:pPr marL="0" indent="0">
              <a:buNone/>
            </a:pPr>
            <a:r>
              <a:rPr lang="en-ZA" dirty="0"/>
              <a:t>2015 -  White - 21,200 </a:t>
            </a:r>
          </a:p>
          <a:p>
            <a:pPr marL="0" indent="0">
              <a:buNone/>
            </a:pPr>
            <a:r>
              <a:rPr lang="en-ZA" dirty="0"/>
              <a:t>             Black –  17,300 (</a:t>
            </a:r>
            <a:r>
              <a:rPr lang="en-ZA" dirty="0" err="1"/>
              <a:t>i.e</a:t>
            </a:r>
            <a:r>
              <a:rPr lang="en-ZA" dirty="0"/>
              <a:t> number nearly trebled in 8yrs)</a:t>
            </a:r>
          </a:p>
          <a:p>
            <a:pPr marL="0" indent="0">
              <a:buNone/>
            </a:pPr>
            <a:endParaRPr lang="en-ZA" b="1" dirty="0"/>
          </a:p>
          <a:p>
            <a:pPr marL="0" indent="0">
              <a:buNone/>
            </a:pPr>
            <a:r>
              <a:rPr lang="en-ZA" b="1" dirty="0"/>
              <a:t>Percentage </a:t>
            </a:r>
            <a:r>
              <a:rPr lang="en-ZA" b="1" dirty="0" err="1"/>
              <a:t>SA’ns</a:t>
            </a:r>
            <a:r>
              <a:rPr lang="en-ZA" b="1" dirty="0"/>
              <a:t> who are $millionaires </a:t>
            </a:r>
            <a:r>
              <a:rPr lang="en-ZA" dirty="0"/>
              <a:t>2015 – White 55%, Black 45%</a:t>
            </a:r>
          </a:p>
          <a:p>
            <a:pPr marL="0" indent="0">
              <a:buNone/>
            </a:pPr>
            <a:r>
              <a:rPr lang="en-ZA" sz="1800" dirty="0"/>
              <a:t>(</a:t>
            </a:r>
            <a:r>
              <a:rPr lang="en-ZA" sz="1800" dirty="0" err="1"/>
              <a:t>Businesstech</a:t>
            </a:r>
            <a:r>
              <a:rPr lang="en-ZA" sz="1800" dirty="0"/>
              <a:t> – 20 April 2016)</a:t>
            </a:r>
          </a:p>
        </p:txBody>
      </p:sp>
    </p:spTree>
    <p:extLst>
      <p:ext uri="{BB962C8B-B14F-4D97-AF65-F5344CB8AC3E}">
        <p14:creationId xmlns:p14="http://schemas.microsoft.com/office/powerpoint/2010/main" xmlns="" val="3763860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FE635C-974B-41CB-9D11-DEC6CDD65C70}"/>
              </a:ext>
            </a:extLst>
          </p:cNvPr>
          <p:cNvSpPr>
            <a:spLocks noGrp="1"/>
          </p:cNvSpPr>
          <p:nvPr>
            <p:ph type="title"/>
          </p:nvPr>
        </p:nvSpPr>
        <p:spPr/>
        <p:txBody>
          <a:bodyPr/>
          <a:lstStyle/>
          <a:p>
            <a:r>
              <a:rPr lang="en-ZA" dirty="0"/>
              <a:t>Wealth inequality among Africans now almost = to overall </a:t>
            </a:r>
            <a:r>
              <a:rPr lang="en-ZA" dirty="0" err="1"/>
              <a:t>SA’n</a:t>
            </a:r>
            <a:r>
              <a:rPr lang="en-ZA" dirty="0"/>
              <a:t> wealth inequality</a:t>
            </a:r>
          </a:p>
        </p:txBody>
      </p:sp>
      <p:sp>
        <p:nvSpPr>
          <p:cNvPr id="3" name="Content Placeholder 2">
            <a:extLst>
              <a:ext uri="{FF2B5EF4-FFF2-40B4-BE49-F238E27FC236}">
                <a16:creationId xmlns:a16="http://schemas.microsoft.com/office/drawing/2014/main" xmlns="" id="{6C8D2CDD-1F9D-4C82-823F-D52956E03C5B}"/>
              </a:ext>
            </a:extLst>
          </p:cNvPr>
          <p:cNvSpPr>
            <a:spLocks noGrp="1"/>
          </p:cNvSpPr>
          <p:nvPr>
            <p:ph idx="1"/>
          </p:nvPr>
        </p:nvSpPr>
        <p:spPr/>
        <p:txBody>
          <a:bodyPr>
            <a:normAutofit lnSpcReduction="10000"/>
          </a:bodyPr>
          <a:lstStyle/>
          <a:p>
            <a:pPr marL="0" indent="0" algn="ctr">
              <a:buNone/>
            </a:pPr>
            <a:r>
              <a:rPr lang="en-ZA" u="sng" dirty="0"/>
              <a:t>Asset GINI coefficient (household head)</a:t>
            </a:r>
          </a:p>
          <a:p>
            <a:pPr marL="0" indent="0">
              <a:buNone/>
            </a:pPr>
            <a:r>
              <a:rPr lang="en-ZA" u="sng" dirty="0"/>
              <a:t>Black African</a:t>
            </a:r>
          </a:p>
          <a:p>
            <a:pPr marL="514350" indent="-514350">
              <a:buAutoNum type="arabicPlain" startAt="2009"/>
            </a:pPr>
            <a:r>
              <a:rPr lang="en-ZA" dirty="0"/>
              <a:t>        0,54</a:t>
            </a:r>
          </a:p>
          <a:p>
            <a:pPr marL="514350" indent="-514350">
              <a:buAutoNum type="arabicPlain" startAt="2011"/>
            </a:pPr>
            <a:r>
              <a:rPr lang="en-ZA" dirty="0"/>
              <a:t>        0,50</a:t>
            </a:r>
          </a:p>
          <a:p>
            <a:pPr marL="514350" indent="-514350">
              <a:buAutoNum type="arabicPlain" startAt="2015"/>
            </a:pPr>
            <a:r>
              <a:rPr lang="en-ZA" dirty="0"/>
              <a:t>        0,56</a:t>
            </a:r>
          </a:p>
          <a:p>
            <a:pPr marL="0" indent="0">
              <a:buNone/>
            </a:pPr>
            <a:r>
              <a:rPr lang="en-ZA" u="sng" dirty="0"/>
              <a:t>White</a:t>
            </a:r>
          </a:p>
          <a:p>
            <a:pPr marL="514350" indent="-514350">
              <a:buAutoNum type="arabicPlain" startAt="2009"/>
            </a:pPr>
            <a:r>
              <a:rPr lang="en-ZA" dirty="0"/>
              <a:t>        0,38</a:t>
            </a:r>
          </a:p>
          <a:p>
            <a:pPr marL="514350" indent="-514350">
              <a:buAutoNum type="arabicPlain" startAt="2011"/>
            </a:pPr>
            <a:r>
              <a:rPr lang="en-ZA" dirty="0"/>
              <a:t>        0,34</a:t>
            </a:r>
          </a:p>
          <a:p>
            <a:pPr marL="0" indent="0">
              <a:buNone/>
            </a:pPr>
            <a:r>
              <a:rPr lang="en-ZA" dirty="0"/>
              <a:t>2015        0,34     </a:t>
            </a:r>
            <a:r>
              <a:rPr lang="en-ZA" sz="2000" dirty="0"/>
              <a:t>(source: </a:t>
            </a:r>
            <a:r>
              <a:rPr lang="en-ZA" sz="2000" dirty="0" err="1"/>
              <a:t>StatsSA</a:t>
            </a:r>
            <a:r>
              <a:rPr lang="en-ZA" sz="2000" dirty="0"/>
              <a:t>, Inequality Trends, 2019)</a:t>
            </a:r>
            <a:endParaRPr lang="en-ZA" dirty="0"/>
          </a:p>
          <a:p>
            <a:pPr marL="514350" indent="-514350">
              <a:buAutoNum type="arabicPlain" startAt="2015"/>
            </a:pPr>
            <a:endParaRPr lang="en-ZA" dirty="0"/>
          </a:p>
          <a:p>
            <a:pPr marL="0" indent="0">
              <a:buNone/>
            </a:pPr>
            <a:endParaRPr lang="en-ZA" dirty="0"/>
          </a:p>
        </p:txBody>
      </p:sp>
      <p:sp>
        <p:nvSpPr>
          <p:cNvPr id="4" name="Oval 3">
            <a:extLst>
              <a:ext uri="{FF2B5EF4-FFF2-40B4-BE49-F238E27FC236}">
                <a16:creationId xmlns:a16="http://schemas.microsoft.com/office/drawing/2014/main" xmlns="" id="{23DBC348-EDA3-4824-9764-D9D7B0631679}"/>
              </a:ext>
            </a:extLst>
          </p:cNvPr>
          <p:cNvSpPr/>
          <p:nvPr/>
        </p:nvSpPr>
        <p:spPr>
          <a:xfrm>
            <a:off x="4503761" y="3111690"/>
            <a:ext cx="2279175" cy="1023582"/>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ZA" dirty="0"/>
              <a:t>Close to general GINI =</a:t>
            </a:r>
          </a:p>
          <a:p>
            <a:pPr algn="ctr"/>
            <a:r>
              <a:rPr lang="en-ZA" dirty="0"/>
              <a:t>0,59</a:t>
            </a:r>
          </a:p>
        </p:txBody>
      </p:sp>
      <p:cxnSp>
        <p:nvCxnSpPr>
          <p:cNvPr id="6" name="Straight Arrow Connector 5">
            <a:extLst>
              <a:ext uri="{FF2B5EF4-FFF2-40B4-BE49-F238E27FC236}">
                <a16:creationId xmlns:a16="http://schemas.microsoft.com/office/drawing/2014/main" xmlns="" id="{86F05D4B-3FAA-4125-92CA-783E56CFFCAB}"/>
              </a:ext>
            </a:extLst>
          </p:cNvPr>
          <p:cNvCxnSpPr>
            <a:cxnSpLocks/>
          </p:cNvCxnSpPr>
          <p:nvPr/>
        </p:nvCxnSpPr>
        <p:spPr>
          <a:xfrm flipV="1">
            <a:off x="3016155" y="3698543"/>
            <a:ext cx="1351129" cy="2183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612545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20BB6C-FE47-488E-B45F-ECE37461FEDE}"/>
              </a:ext>
            </a:extLst>
          </p:cNvPr>
          <p:cNvSpPr>
            <a:spLocks noGrp="1"/>
          </p:cNvSpPr>
          <p:nvPr>
            <p:ph type="title"/>
          </p:nvPr>
        </p:nvSpPr>
        <p:spPr/>
        <p:txBody>
          <a:bodyPr/>
          <a:lstStyle/>
          <a:p>
            <a:pPr algn="ctr"/>
            <a:r>
              <a:rPr lang="en-ZA" b="1" dirty="0"/>
              <a:t>Important Qualifications</a:t>
            </a:r>
          </a:p>
        </p:txBody>
      </p:sp>
      <p:sp>
        <p:nvSpPr>
          <p:cNvPr id="3" name="Content Placeholder 2">
            <a:extLst>
              <a:ext uri="{FF2B5EF4-FFF2-40B4-BE49-F238E27FC236}">
                <a16:creationId xmlns:a16="http://schemas.microsoft.com/office/drawing/2014/main" xmlns="" id="{23050E3E-CD00-46D9-A5EC-74E1DDF826C9}"/>
              </a:ext>
            </a:extLst>
          </p:cNvPr>
          <p:cNvSpPr>
            <a:spLocks noGrp="1"/>
          </p:cNvSpPr>
          <p:nvPr>
            <p:ph idx="1"/>
          </p:nvPr>
        </p:nvSpPr>
        <p:spPr>
          <a:xfrm>
            <a:off x="682388" y="1323833"/>
            <a:ext cx="10671412" cy="4853130"/>
          </a:xfrm>
        </p:spPr>
        <p:txBody>
          <a:bodyPr>
            <a:normAutofit/>
          </a:bodyPr>
          <a:lstStyle/>
          <a:p>
            <a:pPr>
              <a:buFont typeface="Wingdings" panose="05000000000000000000" pitchFamily="2" charset="2"/>
              <a:buChar char="Ø"/>
            </a:pPr>
            <a:r>
              <a:rPr lang="en-ZA" sz="2400" dirty="0"/>
              <a:t>SACP </a:t>
            </a:r>
            <a:r>
              <a:rPr lang="en-ZA" sz="2400" u="sng" dirty="0"/>
              <a:t>not</a:t>
            </a:r>
            <a:r>
              <a:rPr lang="en-ZA" sz="2400" dirty="0"/>
              <a:t> saying black capitalists individually/collectively necessarily bad people (anymore than white capitalists) – BUT there ARE </a:t>
            </a:r>
            <a:r>
              <a:rPr lang="en-ZA" sz="2400" u="sng" dirty="0"/>
              <a:t>systemic limitations</a:t>
            </a:r>
            <a:r>
              <a:rPr lang="en-ZA" sz="2400" dirty="0"/>
              <a:t>:</a:t>
            </a:r>
          </a:p>
          <a:p>
            <a:pPr marL="0" indent="0">
              <a:buNone/>
            </a:pPr>
            <a:r>
              <a:rPr lang="en-ZA" sz="2000" dirty="0"/>
              <a:t>Saki </a:t>
            </a:r>
            <a:r>
              <a:rPr lang="en-ZA" sz="2000" dirty="0" err="1"/>
              <a:t>Macozoma</a:t>
            </a:r>
            <a:r>
              <a:rPr lang="en-ZA" sz="2000" dirty="0"/>
              <a:t>: </a:t>
            </a:r>
            <a:r>
              <a:rPr lang="en-ZA" sz="2000" dirty="0">
                <a:effectLst/>
                <a:latin typeface="Calibri" panose="020F0502020204030204" pitchFamily="34" charset="0"/>
                <a:ea typeface="Calibri" panose="020F0502020204030204" pitchFamily="34" charset="0"/>
                <a:cs typeface="Times New Roman" panose="02020603050405020304" pitchFamily="18" charset="0"/>
              </a:rPr>
              <a:t>“How do you expect me to behave any differently from other capitalists? If I did, I would soon be out of business.” </a:t>
            </a:r>
          </a:p>
          <a:p>
            <a:pPr>
              <a:buFont typeface="Wingdings" panose="05000000000000000000" pitchFamily="2" charset="2"/>
              <a:buChar char="Ø"/>
            </a:pPr>
            <a:r>
              <a:rPr lang="en-ZA" sz="2400" dirty="0">
                <a:latin typeface="Calibri" panose="020F0502020204030204" pitchFamily="34" charset="0"/>
                <a:ea typeface="Calibri" panose="020F0502020204030204" pitchFamily="34" charset="0"/>
                <a:cs typeface="Times New Roman" panose="02020603050405020304" pitchFamily="18" charset="0"/>
              </a:rPr>
              <a:t>SACP </a:t>
            </a:r>
            <a:r>
              <a:rPr lang="en-ZA" sz="2400" u="sng" dirty="0">
                <a:latin typeface="Calibri" panose="020F0502020204030204" pitchFamily="34" charset="0"/>
                <a:ea typeface="Calibri" panose="020F0502020204030204" pitchFamily="34" charset="0"/>
                <a:cs typeface="Times New Roman" panose="02020603050405020304" pitchFamily="18" charset="0"/>
              </a:rPr>
              <a:t>supports:</a:t>
            </a:r>
            <a:r>
              <a:rPr lang="en-ZA" sz="2400" dirty="0">
                <a:latin typeface="Calibri" panose="020F0502020204030204" pitchFamily="34" charset="0"/>
                <a:ea typeface="Calibri" panose="020F0502020204030204" pitchFamily="34" charset="0"/>
                <a:cs typeface="Times New Roman" panose="02020603050405020304" pitchFamily="18" charset="0"/>
              </a:rPr>
              <a:t> </a:t>
            </a:r>
          </a:p>
          <a:p>
            <a:pPr lvl="1">
              <a:buFont typeface="Wingdings" panose="05000000000000000000" pitchFamily="2" charset="2"/>
              <a:buChar char="Ø"/>
            </a:pPr>
            <a:r>
              <a:rPr lang="en-ZA" sz="2000" dirty="0">
                <a:latin typeface="Calibri" panose="020F0502020204030204" pitchFamily="34" charset="0"/>
                <a:ea typeface="Calibri" panose="020F0502020204030204" pitchFamily="34" charset="0"/>
                <a:cs typeface="Times New Roman" panose="02020603050405020304" pitchFamily="18" charset="0"/>
              </a:rPr>
              <a:t>Freedom Charter call to remove all racial/gendered restrictions on rights to trade, etc.</a:t>
            </a:r>
          </a:p>
          <a:p>
            <a:pPr lvl="1">
              <a:buFont typeface="Wingdings" panose="05000000000000000000" pitchFamily="2" charset="2"/>
              <a:buChar char="Ø"/>
            </a:pPr>
            <a:r>
              <a:rPr lang="en-ZA" sz="2000" dirty="0">
                <a:latin typeface="Calibri" panose="020F0502020204030204" pitchFamily="34" charset="0"/>
                <a:ea typeface="Calibri" panose="020F0502020204030204" pitchFamily="34" charset="0"/>
                <a:cs typeface="Times New Roman" panose="02020603050405020304" pitchFamily="18" charset="0"/>
              </a:rPr>
              <a:t>Wide range of targeted affirmative action measures (that take into account race, gender &amp; class) – Employment Equity, Land Reform, NSFAS, Black Industrialists Programme, state support for cooperatives and SMMEs, “township economy”, Recognition of Prior Learning, etc </a:t>
            </a:r>
            <a:r>
              <a:rPr lang="en-ZA" sz="2000" dirty="0" err="1">
                <a:latin typeface="Calibri" panose="020F0502020204030204" pitchFamily="34" charset="0"/>
                <a:ea typeface="Calibri" panose="020F0502020204030204" pitchFamily="34" charset="0"/>
                <a:cs typeface="Times New Roman" panose="02020603050405020304" pitchFamily="18" charset="0"/>
              </a:rPr>
              <a:t>etc</a:t>
            </a:r>
            <a:endParaRPr lang="en-ZA" sz="2000" dirty="0">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en-ZA" sz="2400" dirty="0">
                <a:latin typeface="Calibri" panose="020F0502020204030204" pitchFamily="34" charset="0"/>
                <a:ea typeface="Calibri" panose="020F0502020204030204" pitchFamily="34" charset="0"/>
                <a:cs typeface="Times New Roman" panose="02020603050405020304" pitchFamily="18" charset="0"/>
              </a:rPr>
              <a:t>Insofar as we ARE in a capitalist society, SACP supports state intervention to compel/incentivise “patriotic” behaviour by capitalists (black &amp; white)</a:t>
            </a:r>
            <a:r>
              <a:rPr lang="en-ZA" sz="1800" dirty="0">
                <a:effectLst/>
                <a:latin typeface="Calibri" panose="020F0502020204030204" pitchFamily="34" charset="0"/>
                <a:ea typeface="Calibri" panose="020F0502020204030204" pitchFamily="34" charset="0"/>
                <a:cs typeface="Times New Roman" panose="02020603050405020304" pitchFamily="18" charset="0"/>
              </a:rPr>
              <a:t> national re-industrialisation, job creation, fixed investment, prescribed assets/impact investments, localisation, beneficiation. </a:t>
            </a:r>
            <a:r>
              <a:rPr lang="en-ZA" sz="1800" dirty="0">
                <a:latin typeface="Calibri" panose="020F0502020204030204" pitchFamily="34" charset="0"/>
                <a:ea typeface="Calibri" panose="020F0502020204030204" pitchFamily="34" charset="0"/>
                <a:cs typeface="Times New Roman" panose="02020603050405020304" pitchFamily="18" charset="0"/>
              </a:rPr>
              <a:t>A</a:t>
            </a:r>
            <a:r>
              <a:rPr lang="en-ZA" sz="1800" dirty="0">
                <a:effectLst/>
                <a:latin typeface="Calibri" panose="020F0502020204030204" pitchFamily="34" charset="0"/>
                <a:ea typeface="Calibri" panose="020F0502020204030204" pitchFamily="34" charset="0"/>
                <a:cs typeface="Times New Roman" panose="02020603050405020304" pitchFamily="18" charset="0"/>
              </a:rPr>
              <a:t>ctively curb capital flight, base erosion using off-shore tax havens and illegal transfer pricing </a:t>
            </a:r>
            <a:endParaRPr lang="en-ZA" sz="2400" dirty="0">
              <a:latin typeface="Calibri" panose="020F0502020204030204" pitchFamily="34" charset="0"/>
              <a:ea typeface="Calibri" panose="020F0502020204030204" pitchFamily="34" charset="0"/>
              <a:cs typeface="Times New Roman" panose="02020603050405020304" pitchFamily="18" charset="0"/>
            </a:endParaRPr>
          </a:p>
          <a:p>
            <a:pPr marL="457200" lvl="1" indent="0">
              <a:buNone/>
            </a:pPr>
            <a:endParaRPr lang="en-ZA" sz="2000" dirty="0">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Ø"/>
            </a:pPr>
            <a:endParaRPr lang="en-ZA" sz="2400" dirty="0"/>
          </a:p>
        </p:txBody>
      </p:sp>
    </p:spTree>
    <p:extLst>
      <p:ext uri="{BB962C8B-B14F-4D97-AF65-F5344CB8AC3E}">
        <p14:creationId xmlns:p14="http://schemas.microsoft.com/office/powerpoint/2010/main" xmlns="" val="603671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F66F01-44D5-4B06-8FB6-662871C8CA9C}"/>
              </a:ext>
            </a:extLst>
          </p:cNvPr>
          <p:cNvSpPr>
            <a:spLocks noGrp="1"/>
          </p:cNvSpPr>
          <p:nvPr>
            <p:ph type="title"/>
          </p:nvPr>
        </p:nvSpPr>
        <p:spPr/>
        <p:txBody>
          <a:bodyPr/>
          <a:lstStyle/>
          <a:p>
            <a:pPr algn="ctr"/>
            <a:r>
              <a:rPr lang="en-ZA" dirty="0"/>
              <a:t> 2</a:t>
            </a:r>
            <a:r>
              <a:rPr lang="en-ZA" baseline="30000" dirty="0"/>
              <a:t>nd</a:t>
            </a:r>
            <a:r>
              <a:rPr lang="en-ZA" dirty="0"/>
              <a:t> key vector for corruption pandemic</a:t>
            </a:r>
            <a:br>
              <a:rPr lang="en-ZA" dirty="0"/>
            </a:br>
            <a:r>
              <a:rPr lang="en-ZA" b="1" dirty="0"/>
              <a:t>The Tenderised State</a:t>
            </a:r>
            <a:endParaRPr lang="en-ZA" dirty="0"/>
          </a:p>
        </p:txBody>
      </p:sp>
      <p:sp>
        <p:nvSpPr>
          <p:cNvPr id="3" name="Content Placeholder 2">
            <a:extLst>
              <a:ext uri="{FF2B5EF4-FFF2-40B4-BE49-F238E27FC236}">
                <a16:creationId xmlns:a16="http://schemas.microsoft.com/office/drawing/2014/main" xmlns="" id="{CBD38B4C-B2FA-4283-BBC2-04833A4779ED}"/>
              </a:ext>
            </a:extLst>
          </p:cNvPr>
          <p:cNvSpPr>
            <a:spLocks noGrp="1"/>
          </p:cNvSpPr>
          <p:nvPr>
            <p:ph idx="1"/>
          </p:nvPr>
        </p:nvSpPr>
        <p:spPr/>
        <p:txBody>
          <a:bodyPr>
            <a:normAutofit fontScale="70000" lnSpcReduction="20000"/>
          </a:bodyPr>
          <a:lstStyle/>
          <a:p>
            <a:pPr marL="0" indent="0">
              <a:buNone/>
            </a:pPr>
            <a:r>
              <a:rPr lang="en-ZA" dirty="0"/>
              <a:t>Integral part of the neo-liberal turn in mid-1990s was the embrace of </a:t>
            </a:r>
            <a:r>
              <a:rPr lang="en-ZA" b="1" u="sng" dirty="0"/>
              <a:t>New Public Management</a:t>
            </a:r>
            <a:r>
              <a:rPr lang="en-ZA" dirty="0"/>
              <a:t> = re-purposing of state:</a:t>
            </a:r>
          </a:p>
          <a:p>
            <a:r>
              <a:rPr lang="en-ZA" b="1" dirty="0"/>
              <a:t>State “should steer not row” </a:t>
            </a:r>
            <a:r>
              <a:rPr lang="en-ZA" dirty="0"/>
              <a:t>– a regulator and procurer, to create “market friendly” conditions - not a doer</a:t>
            </a:r>
          </a:p>
          <a:p>
            <a:r>
              <a:rPr lang="en-ZA" b="1" dirty="0"/>
              <a:t>Public sector workers </a:t>
            </a:r>
            <a:r>
              <a:rPr lang="en-ZA" dirty="0"/>
              <a:t>financial drain – Trevor Manuel: “It’s not the job of the state to create jobs”; “Government is not an employment agency” – nursing and teacher training colleges closed, etc.</a:t>
            </a:r>
          </a:p>
          <a:p>
            <a:r>
              <a:rPr lang="en-ZA" b="1" dirty="0"/>
              <a:t>“Right-sizing” of public sector </a:t>
            </a:r>
            <a:r>
              <a:rPr lang="en-ZA" dirty="0"/>
              <a:t>– professionals take retirement packages, and return as private consultants, private contractors</a:t>
            </a:r>
          </a:p>
          <a:p>
            <a:r>
              <a:rPr lang="en-ZA" b="1" dirty="0"/>
              <a:t>Privatise and/or corporatize public utilities </a:t>
            </a:r>
            <a:r>
              <a:rPr lang="en-ZA" dirty="0"/>
              <a:t>(which become SOEs) expected to return “profit” to “share-holder” government – closing of Transnet’s massive engineering and artisanal training facilities</a:t>
            </a:r>
          </a:p>
          <a:p>
            <a:r>
              <a:rPr lang="en-ZA" b="1" dirty="0"/>
              <a:t>Outsourcing of former state capacity </a:t>
            </a:r>
            <a:r>
              <a:rPr lang="en-ZA" dirty="0"/>
              <a:t>– even outsourcing of public policy development (DoT and </a:t>
            </a:r>
            <a:r>
              <a:rPr lang="en-ZA" dirty="0" err="1"/>
              <a:t>NatMap</a:t>
            </a:r>
            <a:r>
              <a:rPr lang="en-ZA" dirty="0"/>
              <a:t>, or annual outsourced ritual of municipal IDPs) – capacity not developed internally</a:t>
            </a:r>
          </a:p>
          <a:p>
            <a:r>
              <a:rPr lang="en-ZA" b="1" dirty="0"/>
              <a:t>De-centralisation of financial accountability </a:t>
            </a:r>
            <a:r>
              <a:rPr lang="en-ZA" dirty="0"/>
              <a:t>– abolition of State Tender Board (2000) </a:t>
            </a:r>
          </a:p>
          <a:p>
            <a:pPr marL="0" indent="0">
              <a:buNone/>
            </a:pPr>
            <a:endParaRPr lang="en-ZA" dirty="0"/>
          </a:p>
          <a:p>
            <a:endParaRPr lang="en-ZA" dirty="0"/>
          </a:p>
          <a:p>
            <a:endParaRPr lang="en-ZA" dirty="0"/>
          </a:p>
          <a:p>
            <a:endParaRPr lang="en-ZA" dirty="0"/>
          </a:p>
        </p:txBody>
      </p:sp>
    </p:spTree>
    <p:extLst>
      <p:ext uri="{BB962C8B-B14F-4D97-AF65-F5344CB8AC3E}">
        <p14:creationId xmlns:p14="http://schemas.microsoft.com/office/powerpoint/2010/main" xmlns="" val="1582253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6E4B5B-FC53-42B1-ADF1-5A3C636A11FE}"/>
              </a:ext>
            </a:extLst>
          </p:cNvPr>
          <p:cNvSpPr>
            <a:spLocks noGrp="1"/>
          </p:cNvSpPr>
          <p:nvPr>
            <p:ph type="title"/>
          </p:nvPr>
        </p:nvSpPr>
        <p:spPr/>
        <p:txBody>
          <a:bodyPr/>
          <a:lstStyle/>
          <a:p>
            <a:pPr algn="ctr"/>
            <a:r>
              <a:rPr lang="en-ZA" b="1" dirty="0"/>
              <a:t>De-tenderising the state doesn’t mean “abolishing the tender system”</a:t>
            </a:r>
          </a:p>
        </p:txBody>
      </p:sp>
      <p:sp>
        <p:nvSpPr>
          <p:cNvPr id="3" name="Content Placeholder 2">
            <a:extLst>
              <a:ext uri="{FF2B5EF4-FFF2-40B4-BE49-F238E27FC236}">
                <a16:creationId xmlns:a16="http://schemas.microsoft.com/office/drawing/2014/main" xmlns="" id="{5AE8665E-49CC-4549-A8B2-5796D735BC6F}"/>
              </a:ext>
            </a:extLst>
          </p:cNvPr>
          <p:cNvSpPr>
            <a:spLocks noGrp="1"/>
          </p:cNvSpPr>
          <p:nvPr>
            <p:ph idx="1"/>
          </p:nvPr>
        </p:nvSpPr>
        <p:spPr/>
        <p:txBody>
          <a:bodyPr/>
          <a:lstStyle/>
          <a:p>
            <a:r>
              <a:rPr lang="en-ZA" dirty="0"/>
              <a:t>The massive neo-liberal undermining of productive state capacity has meant massive increase in procurement from private sector</a:t>
            </a:r>
          </a:p>
          <a:p>
            <a:r>
              <a:rPr lang="en-ZA" dirty="0"/>
              <a:t>But even with a more effective national democratic developmental state there will still be the need for (less) external procurement – this must be done, however, through a thoroughly transparent process</a:t>
            </a:r>
          </a:p>
          <a:p>
            <a:r>
              <a:rPr lang="en-ZA" dirty="0"/>
              <a:t>Also state must become a price-maker/ not a price-taker – hence huge problem with 2000 abolition of State Tender Board – and imperative of rebuilding and defending Central Procurement Office</a:t>
            </a:r>
          </a:p>
          <a:p>
            <a:pPr marL="0" indent="0">
              <a:buNone/>
            </a:pPr>
            <a:r>
              <a:rPr lang="en-ZA" dirty="0">
                <a:solidFill>
                  <a:srgbClr val="FF0000"/>
                </a:solidFill>
              </a:rPr>
              <a:t>This is what WE mean by a more “capable state”</a:t>
            </a:r>
          </a:p>
        </p:txBody>
      </p:sp>
    </p:spTree>
    <p:extLst>
      <p:ext uri="{BB962C8B-B14F-4D97-AF65-F5344CB8AC3E}">
        <p14:creationId xmlns:p14="http://schemas.microsoft.com/office/powerpoint/2010/main" xmlns="" val="2859955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51A28D-9BBF-455E-8DC2-DB09CFF05740}"/>
              </a:ext>
            </a:extLst>
          </p:cNvPr>
          <p:cNvSpPr>
            <a:spLocks noGrp="1"/>
          </p:cNvSpPr>
          <p:nvPr>
            <p:ph type="title"/>
          </p:nvPr>
        </p:nvSpPr>
        <p:spPr/>
        <p:txBody>
          <a:bodyPr/>
          <a:lstStyle/>
          <a:p>
            <a:pPr algn="ctr"/>
            <a:r>
              <a:rPr lang="en-ZA" b="1" dirty="0"/>
              <a:t>3</a:t>
            </a:r>
            <a:r>
              <a:rPr lang="en-ZA" b="1" baseline="30000" dirty="0"/>
              <a:t>rd</a:t>
            </a:r>
            <a:r>
              <a:rPr lang="en-ZA" b="1" dirty="0"/>
              <a:t> Systemic Vector for Corruption Pandemic</a:t>
            </a:r>
            <a:br>
              <a:rPr lang="en-ZA" b="1" dirty="0"/>
            </a:br>
            <a:r>
              <a:rPr lang="en-ZA" b="1" dirty="0"/>
              <a:t>Political Party Funding</a:t>
            </a:r>
          </a:p>
        </p:txBody>
      </p:sp>
      <p:sp>
        <p:nvSpPr>
          <p:cNvPr id="3" name="Content Placeholder 2">
            <a:extLst>
              <a:ext uri="{FF2B5EF4-FFF2-40B4-BE49-F238E27FC236}">
                <a16:creationId xmlns:a16="http://schemas.microsoft.com/office/drawing/2014/main" xmlns="" id="{F3D40933-28CB-4345-AFF9-D29730A6E898}"/>
              </a:ext>
            </a:extLst>
          </p:cNvPr>
          <p:cNvSpPr>
            <a:spLocks noGrp="1"/>
          </p:cNvSpPr>
          <p:nvPr>
            <p:ph idx="1"/>
          </p:nvPr>
        </p:nvSpPr>
        <p:spPr/>
        <p:txBody>
          <a:bodyPr>
            <a:normAutofit fontScale="92500" lnSpcReduction="20000"/>
          </a:bodyPr>
          <a:lstStyle/>
          <a:p>
            <a:r>
              <a:rPr lang="en-ZA" b="1" dirty="0"/>
              <a:t>Global crisis for liberal democracy </a:t>
            </a:r>
            <a:r>
              <a:rPr lang="en-ZA" dirty="0"/>
              <a:t>– particular challenge for progressive political platforms – see Corbyn in UK, Sanders in US </a:t>
            </a:r>
          </a:p>
          <a:p>
            <a:r>
              <a:rPr lang="en-ZA" dirty="0"/>
              <a:t>Since unbanning of ANC – party funding has been a problematic challenge – Madiba and “two China” approach (because of funding from Taiwan); got murkier later – Chancellor House, Arms Deal, Eskom build/Hitachi, etc</a:t>
            </a:r>
          </a:p>
          <a:p>
            <a:r>
              <a:rPr lang="en-ZA" dirty="0"/>
              <a:t>The line between party funding-raising, personal enrichment &amp; state capture gets increasingly blurred – (See </a:t>
            </a:r>
            <a:r>
              <a:rPr lang="en-ZA" dirty="0" err="1"/>
              <a:t>Nomvula</a:t>
            </a:r>
            <a:r>
              <a:rPr lang="en-ZA" dirty="0"/>
              <a:t> Mokonyane and </a:t>
            </a:r>
            <a:r>
              <a:rPr lang="en-ZA" dirty="0" err="1"/>
              <a:t>Bosasa</a:t>
            </a:r>
            <a:r>
              <a:rPr lang="en-ZA" dirty="0"/>
              <a:t>)</a:t>
            </a:r>
          </a:p>
          <a:p>
            <a:r>
              <a:rPr lang="en-ZA" dirty="0"/>
              <a:t>Even more blurring when it is funding raising for competing Party factions – CR17 campaign reported to have been funded by R500m; Musi Maimane – funded R100m vs. Wilmot James; EFF’s attack on SARS related to funding from Adriano </a:t>
            </a:r>
            <a:r>
              <a:rPr lang="en-ZA" dirty="0" err="1"/>
              <a:t>Mazzotti</a:t>
            </a:r>
            <a:r>
              <a:rPr lang="en-ZA" dirty="0"/>
              <a:t>…and current heavy line supporting lockdown??? Vs. DA’s “open up economy”; or </a:t>
            </a:r>
            <a:r>
              <a:rPr lang="en-ZA" dirty="0" err="1"/>
              <a:t>Geordin</a:t>
            </a:r>
            <a:r>
              <a:rPr lang="en-ZA" dirty="0"/>
              <a:t> Hill-Lewis’s 2015 private member’s “Remote Gambling Bill”</a:t>
            </a:r>
          </a:p>
        </p:txBody>
      </p:sp>
    </p:spTree>
    <p:extLst>
      <p:ext uri="{BB962C8B-B14F-4D97-AF65-F5344CB8AC3E}">
        <p14:creationId xmlns:p14="http://schemas.microsoft.com/office/powerpoint/2010/main" xmlns="" val="769407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19FDB1-B412-4509-BB97-F5A441E00E09}"/>
              </a:ext>
            </a:extLst>
          </p:cNvPr>
          <p:cNvSpPr>
            <a:spLocks noGrp="1"/>
          </p:cNvSpPr>
          <p:nvPr>
            <p:ph type="title"/>
          </p:nvPr>
        </p:nvSpPr>
        <p:spPr/>
        <p:txBody>
          <a:bodyPr/>
          <a:lstStyle/>
          <a:p>
            <a:pPr algn="ctr"/>
            <a:r>
              <a:rPr lang="en-ZA" b="1" dirty="0"/>
              <a:t>The Struggle Against Corruption - a new and decisive phase</a:t>
            </a:r>
          </a:p>
        </p:txBody>
      </p:sp>
      <p:sp>
        <p:nvSpPr>
          <p:cNvPr id="3" name="Content Placeholder 2">
            <a:extLst>
              <a:ext uri="{FF2B5EF4-FFF2-40B4-BE49-F238E27FC236}">
                <a16:creationId xmlns:a16="http://schemas.microsoft.com/office/drawing/2014/main" xmlns="" id="{BBEEE14B-5214-4FCE-A733-A271C6F0BB8C}"/>
              </a:ext>
            </a:extLst>
          </p:cNvPr>
          <p:cNvSpPr>
            <a:spLocks noGrp="1"/>
          </p:cNvSpPr>
          <p:nvPr>
            <p:ph idx="1"/>
          </p:nvPr>
        </p:nvSpPr>
        <p:spPr/>
        <p:txBody>
          <a:bodyPr>
            <a:normAutofit fontScale="92500" lnSpcReduction="10000"/>
          </a:bodyPr>
          <a:lstStyle/>
          <a:p>
            <a:r>
              <a:rPr lang="en-ZA" dirty="0"/>
              <a:t>The brazen looting of PPE budget resources has (quite justifiably) – provoked public outrage, including among a majority of ANC supporters, with COSATU calling for a General Strike 7</a:t>
            </a:r>
            <a:r>
              <a:rPr lang="en-ZA" baseline="30000" dirty="0"/>
              <a:t>th</a:t>
            </a:r>
            <a:r>
              <a:rPr lang="en-ZA" dirty="0"/>
              <a:t> October against corruption, holding </a:t>
            </a:r>
            <a:r>
              <a:rPr lang="en-ZA" dirty="0" err="1"/>
              <a:t>Ramaphosa</a:t>
            </a:r>
            <a:r>
              <a:rPr lang="en-ZA" dirty="0"/>
              <a:t> responsible and calling for him “to wield a big axe”.</a:t>
            </a:r>
          </a:p>
          <a:p>
            <a:r>
              <a:rPr lang="en-ZA" dirty="0" err="1"/>
              <a:t>Ramaphosa</a:t>
            </a:r>
            <a:r>
              <a:rPr lang="en-ZA" dirty="0"/>
              <a:t> has intervened with his letter to ANC members – “We might not be alone in the dock…but we are accused No.1”, proposing internal ANC measures – life-style audits, etc</a:t>
            </a:r>
          </a:p>
          <a:p>
            <a:r>
              <a:rPr lang="en-ZA" dirty="0"/>
              <a:t>Zuma responds: “your letter…a public relations exercise by which you accuse the entire ANC in order to save your own skin”… “a major betrayal of those who voted for you with no knowledge that their vote was going to be enhanced by the WMC donors”.</a:t>
            </a:r>
          </a:p>
          <a:p>
            <a:pPr marL="0" indent="0">
              <a:buNone/>
            </a:pPr>
            <a:r>
              <a:rPr lang="en-ZA" dirty="0">
                <a:solidFill>
                  <a:srgbClr val="FF0000"/>
                </a:solidFill>
              </a:rPr>
              <a:t>So what is the role of the SACP (and progressive left forces) in this context?</a:t>
            </a:r>
            <a:r>
              <a:rPr lang="en-ZA" dirty="0"/>
              <a:t>  </a:t>
            </a:r>
          </a:p>
        </p:txBody>
      </p:sp>
    </p:spTree>
    <p:extLst>
      <p:ext uri="{BB962C8B-B14F-4D97-AF65-F5344CB8AC3E}">
        <p14:creationId xmlns:p14="http://schemas.microsoft.com/office/powerpoint/2010/main" xmlns="" val="210635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6DF4E6-D024-4781-B93A-D8DD34920428}"/>
              </a:ext>
            </a:extLst>
          </p:cNvPr>
          <p:cNvSpPr>
            <a:spLocks noGrp="1"/>
          </p:cNvSpPr>
          <p:nvPr>
            <p:ph type="title"/>
          </p:nvPr>
        </p:nvSpPr>
        <p:spPr/>
        <p:txBody>
          <a:bodyPr/>
          <a:lstStyle/>
          <a:p>
            <a:pPr algn="ctr"/>
            <a:r>
              <a:rPr lang="en-ZA" b="1" dirty="0"/>
              <a:t>The 3 vectors and the socio-economic triple crisis</a:t>
            </a:r>
          </a:p>
        </p:txBody>
      </p:sp>
      <p:sp>
        <p:nvSpPr>
          <p:cNvPr id="3" name="Content Placeholder 2">
            <a:extLst>
              <a:ext uri="{FF2B5EF4-FFF2-40B4-BE49-F238E27FC236}">
                <a16:creationId xmlns:a16="http://schemas.microsoft.com/office/drawing/2014/main" xmlns="" id="{E7585186-7A7C-4E25-BD52-2DCE2C4D5439}"/>
              </a:ext>
            </a:extLst>
          </p:cNvPr>
          <p:cNvSpPr>
            <a:spLocks noGrp="1"/>
          </p:cNvSpPr>
          <p:nvPr>
            <p:ph idx="1"/>
          </p:nvPr>
        </p:nvSpPr>
        <p:spPr/>
        <p:txBody>
          <a:bodyPr/>
          <a:lstStyle/>
          <a:p>
            <a:r>
              <a:rPr lang="en-ZA" dirty="0"/>
              <a:t>These 3 vectors – use of ANC to promote a narrow BEE elite; the tenderisation of the state; and party political funding in a capitalist society interact with:</a:t>
            </a:r>
          </a:p>
          <a:p>
            <a:r>
              <a:rPr lang="en-ZA" dirty="0"/>
              <a:t>Unsustainable crisis of inequality, poverty, unemployment – (now getting worse with C-19)</a:t>
            </a:r>
          </a:p>
          <a:p>
            <a:r>
              <a:rPr lang="en-ZA" dirty="0"/>
              <a:t>Resulting in severe dangers of a polluted political terrain – where political office and/or association with someone in political office – can be the one chance of escaping a life-time of unemployment and grinding poverty. </a:t>
            </a:r>
          </a:p>
        </p:txBody>
      </p:sp>
    </p:spTree>
    <p:extLst>
      <p:ext uri="{BB962C8B-B14F-4D97-AF65-F5344CB8AC3E}">
        <p14:creationId xmlns:p14="http://schemas.microsoft.com/office/powerpoint/2010/main" xmlns="" val="494312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B3CB52-0761-473F-974D-A9437A89E429}"/>
              </a:ext>
            </a:extLst>
          </p:cNvPr>
          <p:cNvSpPr>
            <a:spLocks noGrp="1"/>
          </p:cNvSpPr>
          <p:nvPr>
            <p:ph type="title"/>
          </p:nvPr>
        </p:nvSpPr>
        <p:spPr/>
        <p:txBody>
          <a:bodyPr/>
          <a:lstStyle/>
          <a:p>
            <a:pPr algn="ctr"/>
            <a:r>
              <a:rPr lang="en-ZA" b="1" dirty="0"/>
              <a:t>Zuma presidency “9 wasted years”, or the next unstable hegemony?</a:t>
            </a:r>
          </a:p>
        </p:txBody>
      </p:sp>
      <p:sp>
        <p:nvSpPr>
          <p:cNvPr id="3" name="Content Placeholder 2">
            <a:extLst>
              <a:ext uri="{FF2B5EF4-FFF2-40B4-BE49-F238E27FC236}">
                <a16:creationId xmlns:a16="http://schemas.microsoft.com/office/drawing/2014/main" xmlns="" id="{D61B0F04-163D-49FB-9154-7BC6048CD18F}"/>
              </a:ext>
            </a:extLst>
          </p:cNvPr>
          <p:cNvSpPr>
            <a:spLocks noGrp="1"/>
          </p:cNvSpPr>
          <p:nvPr>
            <p:ph idx="1"/>
          </p:nvPr>
        </p:nvSpPr>
        <p:spPr/>
        <p:txBody>
          <a:bodyPr>
            <a:normAutofit fontScale="92500" lnSpcReduction="10000"/>
          </a:bodyPr>
          <a:lstStyle/>
          <a:p>
            <a:r>
              <a:rPr lang="en-ZA" dirty="0"/>
              <a:t>“9 wasted years” narrative obscures the active complicity of the 1996 class project (AND established monopoly capital) in </a:t>
            </a:r>
          </a:p>
          <a:p>
            <a:pPr lvl="1">
              <a:buFont typeface="Courier New" panose="02070309020205020404" pitchFamily="49" charset="0"/>
              <a:buChar char="o"/>
            </a:pPr>
            <a:r>
              <a:rPr lang="en-ZA" dirty="0"/>
              <a:t>the 3 major vectors for corruption, </a:t>
            </a:r>
          </a:p>
          <a:p>
            <a:pPr lvl="1">
              <a:buFont typeface="Courier New" panose="02070309020205020404" pitchFamily="49" charset="0"/>
              <a:buChar char="o"/>
            </a:pPr>
            <a:r>
              <a:rPr lang="en-ZA" dirty="0"/>
              <a:t>the earlier politicising of criminal justice system, </a:t>
            </a:r>
          </a:p>
          <a:p>
            <a:pPr lvl="1">
              <a:buFont typeface="Courier New" panose="02070309020205020404" pitchFamily="49" charset="0"/>
              <a:buChar char="o"/>
            </a:pPr>
            <a:r>
              <a:rPr lang="en-ZA" dirty="0"/>
              <a:t>first wave of corruption, state capture (Arms Deal, Selebi-</a:t>
            </a:r>
            <a:r>
              <a:rPr lang="en-ZA" dirty="0" err="1"/>
              <a:t>Agliotti</a:t>
            </a:r>
            <a:r>
              <a:rPr lang="en-ZA" dirty="0"/>
              <a:t>) and </a:t>
            </a:r>
          </a:p>
          <a:p>
            <a:pPr lvl="1">
              <a:buFont typeface="Courier New" panose="02070309020205020404" pitchFamily="49" charset="0"/>
              <a:buChar char="o"/>
            </a:pPr>
            <a:r>
              <a:rPr lang="en-ZA" dirty="0"/>
              <a:t>triple socio-economic crisis </a:t>
            </a:r>
          </a:p>
          <a:p>
            <a:r>
              <a:rPr lang="en-ZA" dirty="0"/>
              <a:t>Which is not to deny exponential explosion of corruption in Zuma years – and particularly his 2</a:t>
            </a:r>
            <a:r>
              <a:rPr lang="en-ZA" baseline="30000" dirty="0"/>
              <a:t>nd</a:t>
            </a:r>
            <a:r>
              <a:rPr lang="en-ZA" dirty="0"/>
              <a:t> term (2014-18)</a:t>
            </a:r>
          </a:p>
          <a:p>
            <a:r>
              <a:rPr lang="en-ZA" dirty="0"/>
              <a:t>2007 Polokwane outcome (a 60%/40% JZ victory) – based on an unstable “marriage of convenience” between a left axis (SACP/COSATU), and parasitic primitive accumulators (especially anchored around provincial networks) – but with 40% 1996 class project still relatively strong </a:t>
            </a:r>
          </a:p>
          <a:p>
            <a:endParaRPr lang="en-ZA" dirty="0"/>
          </a:p>
          <a:p>
            <a:endParaRPr lang="en-ZA" dirty="0"/>
          </a:p>
        </p:txBody>
      </p:sp>
    </p:spTree>
    <p:extLst>
      <p:ext uri="{BB962C8B-B14F-4D97-AF65-F5344CB8AC3E}">
        <p14:creationId xmlns:p14="http://schemas.microsoft.com/office/powerpoint/2010/main" xmlns="" val="13520817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C42228-8A67-4BE0-8B5F-09EE6A8135CB}"/>
              </a:ext>
            </a:extLst>
          </p:cNvPr>
          <p:cNvSpPr>
            <a:spLocks noGrp="1"/>
          </p:cNvSpPr>
          <p:nvPr>
            <p:ph type="title"/>
          </p:nvPr>
        </p:nvSpPr>
        <p:spPr/>
        <p:txBody>
          <a:bodyPr/>
          <a:lstStyle/>
          <a:p>
            <a:pPr algn="ctr"/>
            <a:r>
              <a:rPr lang="en-ZA" b="1" dirty="0"/>
              <a:t>Zuma’s 1</a:t>
            </a:r>
            <a:r>
              <a:rPr lang="en-ZA" b="1" baseline="30000" dirty="0"/>
              <a:t>st</a:t>
            </a:r>
            <a:r>
              <a:rPr lang="en-ZA" b="1" dirty="0"/>
              <a:t> presidential term (2009-14)</a:t>
            </a:r>
          </a:p>
        </p:txBody>
      </p:sp>
      <p:sp>
        <p:nvSpPr>
          <p:cNvPr id="3" name="Content Placeholder 2">
            <a:extLst>
              <a:ext uri="{FF2B5EF4-FFF2-40B4-BE49-F238E27FC236}">
                <a16:creationId xmlns:a16="http://schemas.microsoft.com/office/drawing/2014/main" xmlns="" id="{1D5B008D-D687-4862-A596-0B2095C4EA2A}"/>
              </a:ext>
            </a:extLst>
          </p:cNvPr>
          <p:cNvSpPr>
            <a:spLocks noGrp="1"/>
          </p:cNvSpPr>
          <p:nvPr>
            <p:ph idx="1"/>
          </p:nvPr>
        </p:nvSpPr>
        <p:spPr/>
        <p:txBody>
          <a:bodyPr/>
          <a:lstStyle/>
          <a:p>
            <a:pPr marL="0" indent="0">
              <a:buNone/>
            </a:pPr>
            <a:r>
              <a:rPr lang="en-ZA" b="1" u="sng" dirty="0"/>
              <a:t>Zuma first term</a:t>
            </a:r>
            <a:r>
              <a:rPr lang="en-ZA" b="1" dirty="0"/>
              <a:t> (2009-2014)</a:t>
            </a:r>
            <a:endParaRPr lang="en-ZA" b="1" u="sng" dirty="0"/>
          </a:p>
          <a:p>
            <a:r>
              <a:rPr lang="en-ZA" dirty="0"/>
              <a:t>Zuma seeks to hold together:</a:t>
            </a:r>
          </a:p>
          <a:p>
            <a:pPr lvl="1"/>
            <a:r>
              <a:rPr lang="en-ZA" dirty="0"/>
              <a:t>left-axis/parasitic accumulators/ and 1996 class tendency</a:t>
            </a:r>
          </a:p>
          <a:p>
            <a:pPr lvl="1"/>
            <a:r>
              <a:rPr lang="en-ZA" dirty="0"/>
              <a:t>left gets key ministerial posts (</a:t>
            </a:r>
            <a:r>
              <a:rPr lang="en-ZA" dirty="0" err="1"/>
              <a:t>dti</a:t>
            </a:r>
            <a:r>
              <a:rPr lang="en-ZA" dirty="0"/>
              <a:t>, economic development);</a:t>
            </a:r>
          </a:p>
          <a:p>
            <a:pPr lvl="1"/>
            <a:r>
              <a:rPr lang="en-ZA" dirty="0"/>
              <a:t>1996 class project dominates planning commission, and Treasury left intact </a:t>
            </a:r>
          </a:p>
          <a:p>
            <a:pPr lvl="1"/>
            <a:r>
              <a:rPr lang="en-ZA" dirty="0"/>
              <a:t>while Malema, ANCYL, provincial looters, given great latitude.</a:t>
            </a:r>
          </a:p>
          <a:p>
            <a:r>
              <a:rPr lang="en-ZA" dirty="0"/>
              <a:t>Main Zuma focus = “stay out of jail card” – massive assault on criminal justice system, SARS and intelligence apparatus – but fails largely to subvert judiciary.</a:t>
            </a:r>
          </a:p>
        </p:txBody>
      </p:sp>
    </p:spTree>
    <p:extLst>
      <p:ext uri="{BB962C8B-B14F-4D97-AF65-F5344CB8AC3E}">
        <p14:creationId xmlns:p14="http://schemas.microsoft.com/office/powerpoint/2010/main" xmlns="" val="10154039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129F2A-7F43-4BCC-884D-D84B43F205F4}"/>
              </a:ext>
            </a:extLst>
          </p:cNvPr>
          <p:cNvSpPr>
            <a:spLocks noGrp="1"/>
          </p:cNvSpPr>
          <p:nvPr>
            <p:ph type="title"/>
          </p:nvPr>
        </p:nvSpPr>
        <p:spPr/>
        <p:txBody>
          <a:bodyPr/>
          <a:lstStyle/>
          <a:p>
            <a:pPr algn="ctr"/>
            <a:r>
              <a:rPr lang="en-ZA" b="1" dirty="0"/>
              <a:t>Zuma’s 2</a:t>
            </a:r>
            <a:r>
              <a:rPr lang="en-ZA" b="1" baseline="30000" dirty="0"/>
              <a:t>nd</a:t>
            </a:r>
            <a:r>
              <a:rPr lang="en-ZA" b="1" dirty="0"/>
              <a:t> presidential term</a:t>
            </a:r>
            <a:br>
              <a:rPr lang="en-ZA" b="1" dirty="0"/>
            </a:br>
            <a:r>
              <a:rPr lang="en-ZA" b="1" dirty="0"/>
              <a:t>(2014-18)</a:t>
            </a:r>
          </a:p>
        </p:txBody>
      </p:sp>
      <p:sp>
        <p:nvSpPr>
          <p:cNvPr id="3" name="Content Placeholder 2">
            <a:extLst>
              <a:ext uri="{FF2B5EF4-FFF2-40B4-BE49-F238E27FC236}">
                <a16:creationId xmlns:a16="http://schemas.microsoft.com/office/drawing/2014/main" xmlns="" id="{31923785-0EA8-4938-9101-BF51ABA2E294}"/>
              </a:ext>
            </a:extLst>
          </p:cNvPr>
          <p:cNvSpPr>
            <a:spLocks noGrp="1"/>
          </p:cNvSpPr>
          <p:nvPr>
            <p:ph idx="1"/>
          </p:nvPr>
        </p:nvSpPr>
        <p:spPr/>
        <p:txBody>
          <a:bodyPr>
            <a:normAutofit fontScale="85000" lnSpcReduction="20000"/>
          </a:bodyPr>
          <a:lstStyle/>
          <a:p>
            <a:r>
              <a:rPr lang="en-ZA" dirty="0"/>
              <a:t>Having corroded NPA, SARS, Hawks, Intelligence, SAPs leadership, SABC, PIC  – state capture plunder takes off, major focus on key SOEs</a:t>
            </a:r>
          </a:p>
          <a:p>
            <a:r>
              <a:rPr lang="en-ZA" dirty="0"/>
              <a:t>But failure to capture – Treasury, SARB, FIC, </a:t>
            </a:r>
            <a:r>
              <a:rPr lang="en-ZA" dirty="0" err="1"/>
              <a:t>dti</a:t>
            </a:r>
            <a:r>
              <a:rPr lang="en-ZA" dirty="0"/>
              <a:t>, DED, DBSA, IDT, Judiciary, and (initially) Public Protector, critically SANDF, plus much of media </a:t>
            </a:r>
          </a:p>
          <a:p>
            <a:r>
              <a:rPr lang="en-ZA" dirty="0"/>
              <a:t>Unstable 2007/09 unity begins to fall apart</a:t>
            </a:r>
          </a:p>
          <a:p>
            <a:r>
              <a:rPr lang="en-ZA" dirty="0"/>
              <a:t>2008 global financial capitalist crisis – impacts on SA and ends commodity super-cycle – upon which GEAR-based GDP growth had depended – deepening of already crisis levels of poverty, inequality, unemployment.</a:t>
            </a:r>
          </a:p>
          <a:p>
            <a:r>
              <a:rPr lang="en-ZA" dirty="0"/>
              <a:t>2016ff – emergence of a broad “anti-corruption” front inside of ANC, Alliance and beyond – including SACP, COSATU, 1996 class project networks, and range of civil society and big business formations (</a:t>
            </a:r>
            <a:r>
              <a:rPr lang="en-ZA" dirty="0" err="1"/>
              <a:t>eg.</a:t>
            </a:r>
            <a:r>
              <a:rPr lang="en-ZA" dirty="0"/>
              <a:t> BUSA)</a:t>
            </a:r>
          </a:p>
          <a:p>
            <a:pPr marL="0" indent="0">
              <a:buNone/>
            </a:pPr>
            <a:r>
              <a:rPr lang="en-ZA" dirty="0">
                <a:solidFill>
                  <a:srgbClr val="FF0000"/>
                </a:solidFill>
              </a:rPr>
              <a:t>Critically – unlike Brazil, where left/progressive forces were off-balance in the anti-corruption fight – we did not/have not allowed anti-corruption struggle to be hegemonized by neo-liberal axis.</a:t>
            </a:r>
          </a:p>
          <a:p>
            <a:endParaRPr lang="en-ZA" dirty="0"/>
          </a:p>
          <a:p>
            <a:endParaRPr lang="en-ZA" dirty="0"/>
          </a:p>
        </p:txBody>
      </p:sp>
    </p:spTree>
    <p:extLst>
      <p:ext uri="{BB962C8B-B14F-4D97-AF65-F5344CB8AC3E}">
        <p14:creationId xmlns:p14="http://schemas.microsoft.com/office/powerpoint/2010/main" xmlns="" val="4145202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80213B-27FA-48D0-A241-BB050B8B99E6}"/>
              </a:ext>
            </a:extLst>
          </p:cNvPr>
          <p:cNvSpPr>
            <a:spLocks noGrp="1"/>
          </p:cNvSpPr>
          <p:nvPr>
            <p:ph type="title"/>
          </p:nvPr>
        </p:nvSpPr>
        <p:spPr/>
        <p:txBody>
          <a:bodyPr/>
          <a:lstStyle/>
          <a:p>
            <a:pPr algn="ctr"/>
            <a:r>
              <a:rPr lang="en-ZA" b="1" dirty="0"/>
              <a:t>A “new dawn”??</a:t>
            </a:r>
          </a:p>
        </p:txBody>
      </p:sp>
      <p:sp>
        <p:nvSpPr>
          <p:cNvPr id="3" name="Content Placeholder 2">
            <a:extLst>
              <a:ext uri="{FF2B5EF4-FFF2-40B4-BE49-F238E27FC236}">
                <a16:creationId xmlns:a16="http://schemas.microsoft.com/office/drawing/2014/main" xmlns="" id="{37F06FCB-B5C6-4813-9752-33DC6826388B}"/>
              </a:ext>
            </a:extLst>
          </p:cNvPr>
          <p:cNvSpPr>
            <a:spLocks noGrp="1"/>
          </p:cNvSpPr>
          <p:nvPr>
            <p:ph idx="1"/>
          </p:nvPr>
        </p:nvSpPr>
        <p:spPr/>
        <p:txBody>
          <a:bodyPr>
            <a:normAutofit fontScale="85000" lnSpcReduction="20000"/>
          </a:bodyPr>
          <a:lstStyle/>
          <a:p>
            <a:r>
              <a:rPr lang="en-ZA" dirty="0"/>
              <a:t>This broad anti-corruption front was the basis on which JZ was forced to step down (partly as a result of shift in ANC parliamentary caucus), and upon which CR17 won tiniest of victories at 2018 NASREC Conference</a:t>
            </a:r>
          </a:p>
          <a:p>
            <a:r>
              <a:rPr lang="en-ZA" dirty="0"/>
              <a:t>CR attempts to unify three key forces in ANC-alliance – left axis, 1996 class project, and some Zuma-</a:t>
            </a:r>
            <a:r>
              <a:rPr lang="en-ZA" dirty="0" err="1"/>
              <a:t>ites</a:t>
            </a:r>
            <a:r>
              <a:rPr lang="en-ZA" dirty="0"/>
              <a:t>…while applying slow poison of re-vamped criminal justice system and </a:t>
            </a:r>
            <a:r>
              <a:rPr lang="en-ZA" dirty="0" err="1"/>
              <a:t>Zondo</a:t>
            </a:r>
            <a:r>
              <a:rPr lang="en-ZA" dirty="0"/>
              <a:t>, </a:t>
            </a:r>
            <a:r>
              <a:rPr lang="en-ZA" dirty="0" err="1"/>
              <a:t>Mpati</a:t>
            </a:r>
            <a:r>
              <a:rPr lang="en-ZA" dirty="0"/>
              <a:t> commissions – thoroughly unstable reality.</a:t>
            </a:r>
          </a:p>
          <a:p>
            <a:r>
              <a:rPr lang="en-ZA" dirty="0"/>
              <a:t>For left axis – CR17 victory = opportunity to embark on a serious 2</a:t>
            </a:r>
            <a:r>
              <a:rPr lang="en-ZA" baseline="30000" dirty="0"/>
              <a:t>nd</a:t>
            </a:r>
            <a:r>
              <a:rPr lang="en-ZA" dirty="0"/>
              <a:t> radical phase of the NDR</a:t>
            </a:r>
          </a:p>
          <a:p>
            <a:r>
              <a:rPr lang="en-ZA" dirty="0"/>
              <a:t>For 1996 axis (and monopoly capital)– CR17 victory = opportunity to return to “good policies” of 1996</a:t>
            </a:r>
          </a:p>
          <a:p>
            <a:r>
              <a:rPr lang="en-ZA" dirty="0"/>
              <a:t>For Zuma-</a:t>
            </a:r>
            <a:r>
              <a:rPr lang="en-ZA" dirty="0" err="1"/>
              <a:t>ites</a:t>
            </a:r>
            <a:r>
              <a:rPr lang="en-ZA" dirty="0"/>
              <a:t> – control over much of ANC organisationally presents opportunity to sustain primitive accumulation (under false flag of RET) and to stay out of jail &amp; reverse CR17 outcome through paralysing ANC top6 and NEC, and an elective NGC</a:t>
            </a:r>
          </a:p>
        </p:txBody>
      </p:sp>
    </p:spTree>
    <p:extLst>
      <p:ext uri="{BB962C8B-B14F-4D97-AF65-F5344CB8AC3E}">
        <p14:creationId xmlns:p14="http://schemas.microsoft.com/office/powerpoint/2010/main" xmlns="" val="4069301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DA254D-817F-4ADC-B613-D02F769A992B}"/>
              </a:ext>
            </a:extLst>
          </p:cNvPr>
          <p:cNvSpPr>
            <a:spLocks noGrp="1"/>
          </p:cNvSpPr>
          <p:nvPr>
            <p:ph type="title"/>
          </p:nvPr>
        </p:nvSpPr>
        <p:spPr/>
        <p:txBody>
          <a:bodyPr/>
          <a:lstStyle/>
          <a:p>
            <a:pPr algn="ctr"/>
            <a:r>
              <a:rPr lang="en-ZA" dirty="0"/>
              <a:t>CR’s leadership</a:t>
            </a:r>
            <a:br>
              <a:rPr lang="en-ZA" dirty="0"/>
            </a:br>
            <a:r>
              <a:rPr lang="en-ZA" dirty="0"/>
              <a:t>Growing chorus: “Act more Decisively”</a:t>
            </a:r>
          </a:p>
        </p:txBody>
      </p:sp>
      <p:sp>
        <p:nvSpPr>
          <p:cNvPr id="3" name="Content Placeholder 2">
            <a:extLst>
              <a:ext uri="{FF2B5EF4-FFF2-40B4-BE49-F238E27FC236}">
                <a16:creationId xmlns:a16="http://schemas.microsoft.com/office/drawing/2014/main" xmlns="" id="{22FB07A8-FBC1-401F-A2D4-DAB74B092C0E}"/>
              </a:ext>
            </a:extLst>
          </p:cNvPr>
          <p:cNvSpPr>
            <a:spLocks noGrp="1"/>
          </p:cNvSpPr>
          <p:nvPr>
            <p:ph idx="1"/>
          </p:nvPr>
        </p:nvSpPr>
        <p:spPr/>
        <p:txBody>
          <a:bodyPr>
            <a:normAutofit/>
          </a:bodyPr>
          <a:lstStyle/>
          <a:p>
            <a:pPr marL="0" indent="0">
              <a:buNone/>
            </a:pPr>
            <a:r>
              <a:rPr lang="en-ZA" dirty="0"/>
              <a:t>In public domain – growing focus and real/manufactured disappointment at CR’s “leadership style”, “consensus-building approach”, “failure to act more decisively” – but on what? And how?</a:t>
            </a:r>
          </a:p>
          <a:p>
            <a:pPr marL="0" indent="0">
              <a:buNone/>
            </a:pPr>
            <a:endParaRPr lang="en-ZA" dirty="0"/>
          </a:p>
          <a:p>
            <a:pPr marL="0" indent="0">
              <a:buNone/>
            </a:pPr>
            <a:r>
              <a:rPr lang="en-ZA" dirty="0"/>
              <a:t>Important to remember that much of it started by corporate-friendly media commentators (not just re. corruption), but re. economic policy – “CR must come out more clearly in favour of Mboweni/Treasury’s austerity plan.” “Must act more decisively against COSATU/public sector unions”</a:t>
            </a:r>
          </a:p>
        </p:txBody>
      </p:sp>
    </p:spTree>
    <p:extLst>
      <p:ext uri="{BB962C8B-B14F-4D97-AF65-F5344CB8AC3E}">
        <p14:creationId xmlns:p14="http://schemas.microsoft.com/office/powerpoint/2010/main" xmlns="" val="38596333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5ADC78-AC3D-4DF4-8922-3A9DC35896CF}"/>
              </a:ext>
            </a:extLst>
          </p:cNvPr>
          <p:cNvSpPr>
            <a:spLocks noGrp="1"/>
          </p:cNvSpPr>
          <p:nvPr>
            <p:ph type="title"/>
          </p:nvPr>
        </p:nvSpPr>
        <p:spPr/>
        <p:txBody>
          <a:bodyPr/>
          <a:lstStyle/>
          <a:p>
            <a:pPr algn="ctr"/>
            <a:r>
              <a:rPr lang="en-ZA" dirty="0"/>
              <a:t>What is to be done?</a:t>
            </a:r>
          </a:p>
        </p:txBody>
      </p:sp>
      <p:sp>
        <p:nvSpPr>
          <p:cNvPr id="3" name="Content Placeholder 2">
            <a:extLst>
              <a:ext uri="{FF2B5EF4-FFF2-40B4-BE49-F238E27FC236}">
                <a16:creationId xmlns:a16="http://schemas.microsoft.com/office/drawing/2014/main" xmlns="" id="{BBE11B3A-6063-4EF6-ACF8-1F73F19CF6B1}"/>
              </a:ext>
            </a:extLst>
          </p:cNvPr>
          <p:cNvSpPr>
            <a:spLocks noGrp="1"/>
          </p:cNvSpPr>
          <p:nvPr>
            <p:ph idx="1"/>
          </p:nvPr>
        </p:nvSpPr>
        <p:spPr/>
        <p:txBody>
          <a:bodyPr>
            <a:normAutofit lnSpcReduction="10000"/>
          </a:bodyPr>
          <a:lstStyle/>
          <a:p>
            <a:r>
              <a:rPr lang="en-ZA" dirty="0"/>
              <a:t>Important to keep up pressure on collective ANC leadership to take strong measures against corruption – life-style audits, annual declaration of interests, strengthening of Integrity Committee, suspension of those charged, clarify stance of family members - </a:t>
            </a:r>
            <a:r>
              <a:rPr lang="en-ZA" dirty="0">
                <a:solidFill>
                  <a:srgbClr val="FF0000"/>
                </a:solidFill>
              </a:rPr>
              <a:t>but recognise that balance of forces within ANC will continually seek to frustrate this process</a:t>
            </a:r>
          </a:p>
          <a:p>
            <a:r>
              <a:rPr lang="en-ZA" dirty="0"/>
              <a:t>Key point of leverage = criminal justice system – strengthening &amp; resourcing NPA, SIU, Hawks, FIC, SARS, Asset Forfeiture Unit - and consolidating inter-agency collaboration, including new </a:t>
            </a:r>
            <a:r>
              <a:rPr lang="en-ZA" dirty="0" err="1"/>
              <a:t>Zondo</a:t>
            </a:r>
            <a:r>
              <a:rPr lang="en-ZA" dirty="0"/>
              <a:t> Commission regulation </a:t>
            </a:r>
            <a:r>
              <a:rPr lang="en-ZA" dirty="0">
                <a:solidFill>
                  <a:srgbClr val="FF0000"/>
                </a:solidFill>
              </a:rPr>
              <a:t>– but recognise that CR must not interfere in these processes, exactly what Zuma-</a:t>
            </a:r>
            <a:r>
              <a:rPr lang="en-ZA" dirty="0" err="1">
                <a:solidFill>
                  <a:srgbClr val="FF0000"/>
                </a:solidFill>
              </a:rPr>
              <a:t>ites</a:t>
            </a:r>
            <a:r>
              <a:rPr lang="en-ZA" dirty="0">
                <a:solidFill>
                  <a:srgbClr val="FF0000"/>
                </a:solidFill>
              </a:rPr>
              <a:t>, MKVA want</a:t>
            </a:r>
            <a:endParaRPr lang="en-ZA" dirty="0"/>
          </a:p>
        </p:txBody>
      </p:sp>
    </p:spTree>
    <p:extLst>
      <p:ext uri="{BB962C8B-B14F-4D97-AF65-F5344CB8AC3E}">
        <p14:creationId xmlns:p14="http://schemas.microsoft.com/office/powerpoint/2010/main" xmlns="" val="3511479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DA0CBE-5A19-49D2-A37B-5BFEF8B880AB}"/>
              </a:ext>
            </a:extLst>
          </p:cNvPr>
          <p:cNvSpPr>
            <a:spLocks noGrp="1"/>
          </p:cNvSpPr>
          <p:nvPr>
            <p:ph type="title"/>
          </p:nvPr>
        </p:nvSpPr>
        <p:spPr/>
        <p:txBody>
          <a:bodyPr/>
          <a:lstStyle/>
          <a:p>
            <a:pPr algn="ctr"/>
            <a:r>
              <a:rPr lang="en-ZA" dirty="0"/>
              <a:t>Treasury’s Austerity Agenda and the Fight Against Corruption</a:t>
            </a:r>
          </a:p>
        </p:txBody>
      </p:sp>
      <p:sp>
        <p:nvSpPr>
          <p:cNvPr id="3" name="Content Placeholder 2">
            <a:extLst>
              <a:ext uri="{FF2B5EF4-FFF2-40B4-BE49-F238E27FC236}">
                <a16:creationId xmlns:a16="http://schemas.microsoft.com/office/drawing/2014/main" xmlns="" id="{DE1520AE-2383-44BC-B877-4F9809766430}"/>
              </a:ext>
            </a:extLst>
          </p:cNvPr>
          <p:cNvSpPr>
            <a:spLocks noGrp="1"/>
          </p:cNvSpPr>
          <p:nvPr>
            <p:ph idx="1"/>
          </p:nvPr>
        </p:nvSpPr>
        <p:spPr/>
        <p:txBody>
          <a:bodyPr>
            <a:normAutofit fontScale="92500" lnSpcReduction="20000"/>
          </a:bodyPr>
          <a:lstStyle/>
          <a:p>
            <a:r>
              <a:rPr lang="en-ZA" dirty="0"/>
              <a:t>In the midst of C-19 and global economic meltdown, Treasury/SARB present “public debt” and not unemployment, poverty and inequality as THE crisis</a:t>
            </a:r>
          </a:p>
          <a:p>
            <a:r>
              <a:rPr lang="en-ZA" dirty="0"/>
              <a:t>“Public debt” is even moralised, as if sovereign debt were the result of “naughty behaviour” and so public debt and fight against corruption are equated (not to deny that state capture has added to debt – but far from only or principal reason.) “It would be immoral to pay public sector workers 2019/20” wage increase (DG’s court papers)</a:t>
            </a:r>
          </a:p>
          <a:p>
            <a:r>
              <a:rPr lang="en-ZA" dirty="0"/>
              <a:t>If Ace </a:t>
            </a:r>
            <a:r>
              <a:rPr lang="en-ZA" dirty="0" err="1"/>
              <a:t>Magashule</a:t>
            </a:r>
            <a:r>
              <a:rPr lang="en-ZA" dirty="0"/>
              <a:t> is undermining CR’s attempts to deal with corruption,</a:t>
            </a:r>
          </a:p>
          <a:p>
            <a:r>
              <a:rPr lang="en-ZA" dirty="0"/>
              <a:t>Treasury is using its dominance over budget and ideological convergence with SARB to undermine CR’s announced “stimulus package” – </a:t>
            </a:r>
          </a:p>
          <a:p>
            <a:r>
              <a:rPr lang="en-ZA" dirty="0"/>
              <a:t>Austerity is presented </a:t>
            </a:r>
            <a:r>
              <a:rPr lang="en-ZA"/>
              <a:t>as if </a:t>
            </a:r>
            <a:r>
              <a:rPr lang="en-ZA" dirty="0" err="1"/>
              <a:t>IT</a:t>
            </a:r>
            <a:r>
              <a:rPr lang="en-ZA" dirty="0"/>
              <a:t> were the cutting edge against corruption</a:t>
            </a:r>
          </a:p>
        </p:txBody>
      </p:sp>
    </p:spTree>
    <p:extLst>
      <p:ext uri="{BB962C8B-B14F-4D97-AF65-F5344CB8AC3E}">
        <p14:creationId xmlns:p14="http://schemas.microsoft.com/office/powerpoint/2010/main" xmlns="" val="23155140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63506B35-56F8-48BF-94BE-C41C2774D353}"/>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34817" y="295275"/>
            <a:ext cx="8468140" cy="6267450"/>
          </a:xfrm>
          <a:prstGeom prst="rect">
            <a:avLst/>
          </a:prstGeom>
        </p:spPr>
      </p:pic>
    </p:spTree>
    <p:extLst>
      <p:ext uri="{BB962C8B-B14F-4D97-AF65-F5344CB8AC3E}">
        <p14:creationId xmlns:p14="http://schemas.microsoft.com/office/powerpoint/2010/main" xmlns="" val="9868421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4461817-D32A-45EF-B951-18D3F9AC010A}"/>
              </a:ext>
            </a:extLst>
          </p:cNvPr>
          <p:cNvSpPr>
            <a:spLocks noGrp="1"/>
          </p:cNvSpPr>
          <p:nvPr>
            <p:ph type="title"/>
          </p:nvPr>
        </p:nvSpPr>
        <p:spPr/>
        <p:txBody>
          <a:bodyPr/>
          <a:lstStyle/>
          <a:p>
            <a:pPr algn="ctr"/>
            <a:r>
              <a:rPr lang="en-ZA" b="1" dirty="0"/>
              <a:t>The struggle on 2 fronts…</a:t>
            </a:r>
            <a:br>
              <a:rPr lang="en-ZA" b="1" dirty="0"/>
            </a:br>
            <a:r>
              <a:rPr lang="en-ZA" b="1" dirty="0"/>
              <a:t>And why they are linked</a:t>
            </a:r>
          </a:p>
        </p:txBody>
      </p:sp>
      <p:sp>
        <p:nvSpPr>
          <p:cNvPr id="3" name="Content Placeholder 2">
            <a:extLst>
              <a:ext uri="{FF2B5EF4-FFF2-40B4-BE49-F238E27FC236}">
                <a16:creationId xmlns:a16="http://schemas.microsoft.com/office/drawing/2014/main" xmlns="" id="{A3E80F8A-EF88-4690-A1B7-7729785EC1A1}"/>
              </a:ext>
            </a:extLst>
          </p:cNvPr>
          <p:cNvSpPr>
            <a:spLocks noGrp="1"/>
          </p:cNvSpPr>
          <p:nvPr>
            <p:ph idx="1"/>
          </p:nvPr>
        </p:nvSpPr>
        <p:spPr/>
        <p:txBody>
          <a:bodyPr>
            <a:normAutofit lnSpcReduction="10000"/>
          </a:bodyPr>
          <a:lstStyle/>
          <a:p>
            <a:r>
              <a:rPr lang="en-ZA" sz="2000" dirty="0"/>
              <a:t>Consolidate state-led offensive against corruption – but widen to include capital flight, tax base erosion, abuse of tax havens</a:t>
            </a:r>
          </a:p>
          <a:p>
            <a:r>
              <a:rPr lang="en-ZA" sz="2000" dirty="0"/>
              <a:t>Defeat crippling austerity programme</a:t>
            </a:r>
          </a:p>
          <a:p>
            <a:pPr lvl="1"/>
            <a:r>
              <a:rPr lang="en-ZA" sz="2000" dirty="0"/>
              <a:t>To build productive state capacity</a:t>
            </a:r>
          </a:p>
          <a:p>
            <a:pPr lvl="1"/>
            <a:r>
              <a:rPr lang="en-ZA" sz="2000" dirty="0"/>
              <a:t>To address real issues facing working class and poor – triple crisis creating fertile ground for demagogic populism – xenophobia, JZ fight-back, EFF, bogus RET</a:t>
            </a:r>
          </a:p>
          <a:p>
            <a:pPr lvl="1"/>
            <a:r>
              <a:rPr lang="en-ZA" sz="2000" dirty="0"/>
              <a:t>Public sector pay, BIG, UIF, NHI, public employment programmes</a:t>
            </a:r>
          </a:p>
          <a:p>
            <a:pPr lvl="1"/>
            <a:r>
              <a:rPr lang="en-ZA" sz="2000" dirty="0"/>
              <a:t>Major social and economic infrastructure build</a:t>
            </a:r>
          </a:p>
          <a:p>
            <a:pPr marL="457200" lvl="1" indent="0">
              <a:buNone/>
            </a:pPr>
            <a:endParaRPr lang="en-ZA" sz="2000" dirty="0"/>
          </a:p>
          <a:p>
            <a:pPr marL="457200" lvl="1" indent="0" algn="ctr">
              <a:buNone/>
            </a:pPr>
            <a:r>
              <a:rPr lang="en-ZA" sz="2000" dirty="0">
                <a:solidFill>
                  <a:srgbClr val="FF0000"/>
                </a:solidFill>
              </a:rPr>
              <a:t>MUST AVOID ANOTHER “STAGE-ISM</a:t>
            </a:r>
            <a:endParaRPr lang="en-ZA" sz="2000" dirty="0"/>
          </a:p>
          <a:p>
            <a:pPr marL="0" indent="0" algn="ctr">
              <a:buNone/>
            </a:pPr>
            <a:r>
              <a:rPr lang="en-ZA" dirty="0">
                <a:solidFill>
                  <a:srgbClr val="FF0000"/>
                </a:solidFill>
              </a:rPr>
              <a:t>Without major stimulus – corruption won’t be defeated</a:t>
            </a:r>
          </a:p>
          <a:p>
            <a:pPr marL="0" indent="0" algn="ctr">
              <a:buNone/>
            </a:pPr>
            <a:r>
              <a:rPr lang="en-ZA" dirty="0">
                <a:solidFill>
                  <a:srgbClr val="FF0000"/>
                </a:solidFill>
              </a:rPr>
              <a:t>Without corruption roll-back – stimulus will be consumed </a:t>
            </a:r>
          </a:p>
          <a:p>
            <a:pPr marL="0" indent="0" algn="ctr">
              <a:buNone/>
            </a:pPr>
            <a:endParaRPr lang="en-ZA" dirty="0"/>
          </a:p>
        </p:txBody>
      </p:sp>
    </p:spTree>
    <p:extLst>
      <p:ext uri="{BB962C8B-B14F-4D97-AF65-F5344CB8AC3E}">
        <p14:creationId xmlns:p14="http://schemas.microsoft.com/office/powerpoint/2010/main" xmlns="" val="2500508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0F25F8-1C1A-4EFD-8F8A-FB0780D7507B}"/>
              </a:ext>
            </a:extLst>
          </p:cNvPr>
          <p:cNvSpPr>
            <a:spLocks noGrp="1"/>
          </p:cNvSpPr>
          <p:nvPr>
            <p:ph type="title"/>
          </p:nvPr>
        </p:nvSpPr>
        <p:spPr/>
        <p:txBody>
          <a:bodyPr>
            <a:normAutofit/>
          </a:bodyPr>
          <a:lstStyle/>
          <a:p>
            <a:pPr algn="ctr"/>
            <a:r>
              <a:rPr lang="en-ZA" sz="4000" b="1" dirty="0"/>
              <a:t>2018 removal of Zuma &amp; narrow 2018 ANC NASREC Conference a new unstable balance of forces</a:t>
            </a:r>
            <a:r>
              <a:rPr lang="en-ZA" dirty="0"/>
              <a:t>.</a:t>
            </a:r>
            <a:endParaRPr lang="en-ZA" b="1" dirty="0"/>
          </a:p>
        </p:txBody>
      </p:sp>
      <p:sp>
        <p:nvSpPr>
          <p:cNvPr id="3" name="Content Placeholder 2">
            <a:extLst>
              <a:ext uri="{FF2B5EF4-FFF2-40B4-BE49-F238E27FC236}">
                <a16:creationId xmlns:a16="http://schemas.microsoft.com/office/drawing/2014/main" xmlns="" id="{4E732012-E246-45D4-A7D3-9E198B2B4A0C}"/>
              </a:ext>
            </a:extLst>
          </p:cNvPr>
          <p:cNvSpPr>
            <a:spLocks noGrp="1"/>
          </p:cNvSpPr>
          <p:nvPr>
            <p:ph idx="1"/>
          </p:nvPr>
        </p:nvSpPr>
        <p:spPr/>
        <p:txBody>
          <a:bodyPr>
            <a:normAutofit fontScale="70000" lnSpcReduction="20000"/>
          </a:bodyPr>
          <a:lstStyle/>
          <a:p>
            <a:r>
              <a:rPr lang="en-ZA" b="1" dirty="0"/>
              <a:t>ANC itself largely stale-mated </a:t>
            </a:r>
            <a:r>
              <a:rPr lang="en-ZA" dirty="0"/>
              <a:t>(NEC, NWC, Top 6) – which is why Zuma’s letter is attempting a populist outflanking of </a:t>
            </a:r>
            <a:r>
              <a:rPr lang="en-ZA" dirty="0" err="1"/>
              <a:t>Ramaphosa</a:t>
            </a:r>
            <a:r>
              <a:rPr lang="en-ZA" dirty="0"/>
              <a:t> from within the ANC “you’ve accused all ANC members”</a:t>
            </a:r>
          </a:p>
          <a:p>
            <a:r>
              <a:rPr lang="en-ZA" sz="2900" dirty="0"/>
              <a:t>In </a:t>
            </a:r>
            <a:r>
              <a:rPr lang="en-ZA" sz="2900" b="1" dirty="0"/>
              <a:t>the state, however, there is steady progress</a:t>
            </a:r>
            <a:r>
              <a:rPr lang="en-ZA" sz="2900" dirty="0"/>
              <a:t>:</a:t>
            </a:r>
          </a:p>
          <a:p>
            <a:pPr lvl="1"/>
            <a:r>
              <a:rPr lang="en-ZA" sz="2900" dirty="0"/>
              <a:t>Clean up of SARS, PIC, NPA, Hawks, Eskom, Transnet, etc </a:t>
            </a:r>
          </a:p>
          <a:p>
            <a:pPr lvl="1"/>
            <a:r>
              <a:rPr lang="en-ZA" sz="2900" dirty="0"/>
              <a:t>Eskom has recovered R1bn from McKinsey, R150m from Deloitte, cancelled R3,7bn coal contract with Gupta’s </a:t>
            </a:r>
            <a:r>
              <a:rPr lang="en-ZA" sz="2900" dirty="0" err="1"/>
              <a:t>Tegeta</a:t>
            </a:r>
            <a:r>
              <a:rPr lang="en-ZA" sz="2900" dirty="0"/>
              <a:t>, SIU proceeding to recover R3,8bn from Guptas, etc; </a:t>
            </a:r>
          </a:p>
          <a:p>
            <a:pPr lvl="1"/>
            <a:r>
              <a:rPr lang="en-ZA" sz="2900" dirty="0"/>
              <a:t>Transnet – S China Rail repaid R618m, Pension Funds recovered R1,2bn from Gupta entities, </a:t>
            </a:r>
          </a:p>
          <a:p>
            <a:pPr lvl="1"/>
            <a:r>
              <a:rPr lang="en-ZA" sz="2900" dirty="0"/>
              <a:t>Regs. for </a:t>
            </a:r>
            <a:r>
              <a:rPr lang="en-ZA" sz="2900" dirty="0" err="1"/>
              <a:t>Zondo</a:t>
            </a:r>
            <a:r>
              <a:rPr lang="en-ZA" sz="2900" dirty="0"/>
              <a:t> Commission changed, NPA can use Commission evidence and personnel; </a:t>
            </a:r>
          </a:p>
          <a:p>
            <a:pPr lvl="1"/>
            <a:r>
              <a:rPr lang="en-ZA" sz="2900" dirty="0"/>
              <a:t>9 VBS suspects arrested, court appearance 8 October 2020, 5 of whom sequestrated; </a:t>
            </a:r>
          </a:p>
          <a:p>
            <a:pPr lvl="1"/>
            <a:r>
              <a:rPr lang="en-ZA" sz="2900" dirty="0"/>
              <a:t>Asset Forfeiture Unit – 2019 R2bn recovered, early August 2020 AFU seized a bank account with R700,000 siphoned off UIF money, </a:t>
            </a:r>
          </a:p>
          <a:p>
            <a:pPr lvl="1"/>
            <a:r>
              <a:rPr lang="en-ZA" sz="2900" dirty="0" err="1"/>
              <a:t>Estina</a:t>
            </a:r>
            <a:r>
              <a:rPr lang="en-ZA" sz="2900" dirty="0"/>
              <a:t> Dairy and Asbestos Free State deals – net closing</a:t>
            </a:r>
          </a:p>
          <a:p>
            <a:pPr lvl="1"/>
            <a:r>
              <a:rPr lang="en-ZA" sz="2900" dirty="0"/>
              <a:t>Zuma suffers series of setbacks re. Arms Deal Corruption.</a:t>
            </a:r>
          </a:p>
          <a:p>
            <a:pPr marL="457200" lvl="1" indent="0">
              <a:buNone/>
            </a:pPr>
            <a:r>
              <a:rPr lang="en-ZA" sz="2900" dirty="0">
                <a:solidFill>
                  <a:srgbClr val="FF0000"/>
                </a:solidFill>
              </a:rPr>
              <a:t> </a:t>
            </a:r>
          </a:p>
          <a:p>
            <a:pPr marL="457200" lvl="1" indent="0">
              <a:buNone/>
            </a:pPr>
            <a:r>
              <a:rPr lang="en-ZA" sz="2900" b="1" dirty="0">
                <a:solidFill>
                  <a:srgbClr val="FF0000"/>
                </a:solidFill>
              </a:rPr>
              <a:t>THE NET IS CLOSING – HENCE HIGH-STAKES ZUMA &amp; co. response</a:t>
            </a:r>
          </a:p>
          <a:p>
            <a:endParaRPr lang="en-ZA" dirty="0"/>
          </a:p>
        </p:txBody>
      </p:sp>
    </p:spTree>
    <p:extLst>
      <p:ext uri="{BB962C8B-B14F-4D97-AF65-F5344CB8AC3E}">
        <p14:creationId xmlns:p14="http://schemas.microsoft.com/office/powerpoint/2010/main" xmlns="" val="598774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3C707B-0C40-4782-AEC1-1C2F876D8708}"/>
              </a:ext>
            </a:extLst>
          </p:cNvPr>
          <p:cNvSpPr>
            <a:spLocks noGrp="1"/>
          </p:cNvSpPr>
          <p:nvPr>
            <p:ph type="title"/>
          </p:nvPr>
        </p:nvSpPr>
        <p:spPr/>
        <p:txBody>
          <a:bodyPr/>
          <a:lstStyle/>
          <a:p>
            <a:pPr algn="ctr"/>
            <a:r>
              <a:rPr lang="en-ZA" b="1" dirty="0"/>
              <a:t>But how did we get here?</a:t>
            </a:r>
          </a:p>
        </p:txBody>
      </p:sp>
      <p:sp>
        <p:nvSpPr>
          <p:cNvPr id="3" name="Content Placeholder 2">
            <a:extLst>
              <a:ext uri="{FF2B5EF4-FFF2-40B4-BE49-F238E27FC236}">
                <a16:creationId xmlns:a16="http://schemas.microsoft.com/office/drawing/2014/main" xmlns="" id="{ECDEE1A1-E834-44FA-94B4-78AE0AF5AF4D}"/>
              </a:ext>
            </a:extLst>
          </p:cNvPr>
          <p:cNvSpPr>
            <a:spLocks noGrp="1"/>
          </p:cNvSpPr>
          <p:nvPr>
            <p:ph idx="1"/>
          </p:nvPr>
        </p:nvSpPr>
        <p:spPr/>
        <p:txBody>
          <a:bodyPr>
            <a:normAutofit fontScale="92500" lnSpcReduction="10000"/>
          </a:bodyPr>
          <a:lstStyle/>
          <a:p>
            <a:r>
              <a:rPr lang="en-ZA" dirty="0"/>
              <a:t>In 1995 SACP advanced the slogan “Socialism is the Future – Build it Now!” – it marked (was intended to mark) a clear break with “stage-ism”</a:t>
            </a:r>
          </a:p>
          <a:p>
            <a:r>
              <a:rPr lang="en-ZA" dirty="0"/>
              <a:t>That is, a break with idea that the NDR was the “bourgeois” first stage, to be followed by a distinct “second stage” = socialism</a:t>
            </a:r>
          </a:p>
          <a:p>
            <a:r>
              <a:rPr lang="en-ZA" dirty="0"/>
              <a:t>Instead we were advancing the perspective of a </a:t>
            </a:r>
            <a:r>
              <a:rPr lang="en-ZA" b="1" u="sng" dirty="0"/>
              <a:t>socialist oriented</a:t>
            </a:r>
            <a:r>
              <a:rPr lang="en-ZA" dirty="0"/>
              <a:t> struggle in the midst of the NDR – not as a free-riding hitch-hiker, not as “</a:t>
            </a:r>
            <a:r>
              <a:rPr lang="en-ZA" dirty="0" err="1"/>
              <a:t>entryists</a:t>
            </a:r>
            <a:r>
              <a:rPr lang="en-ZA" dirty="0"/>
              <a:t>”…But as the condition for an effective NDR itself.</a:t>
            </a:r>
          </a:p>
          <a:p>
            <a:r>
              <a:rPr lang="en-ZA" dirty="0"/>
              <a:t>In other words – our strategic positioning was to advance </a:t>
            </a:r>
            <a:r>
              <a:rPr lang="en-ZA" b="1" u="sng" dirty="0"/>
              <a:t>working class</a:t>
            </a:r>
            <a:r>
              <a:rPr lang="en-ZA" dirty="0"/>
              <a:t> and popular </a:t>
            </a:r>
            <a:r>
              <a:rPr lang="en-ZA" b="1" u="sng" dirty="0"/>
              <a:t>hegemony</a:t>
            </a:r>
            <a:r>
              <a:rPr lang="en-ZA" dirty="0"/>
              <a:t> (not “dictatorship”, not unilateralism) over the NDR</a:t>
            </a:r>
          </a:p>
          <a:p>
            <a:r>
              <a:rPr lang="en-ZA" dirty="0"/>
              <a:t>A prospect made </a:t>
            </a:r>
            <a:r>
              <a:rPr lang="en-ZA" u="sng" dirty="0"/>
              <a:t>possible</a:t>
            </a:r>
            <a:r>
              <a:rPr lang="en-ZA" dirty="0"/>
              <a:t> – but still very challenging by the 1994-96 democratic and constitutional rupture with white minority rule.</a:t>
            </a:r>
          </a:p>
        </p:txBody>
      </p:sp>
    </p:spTree>
    <p:extLst>
      <p:ext uri="{BB962C8B-B14F-4D97-AF65-F5344CB8AC3E}">
        <p14:creationId xmlns:p14="http://schemas.microsoft.com/office/powerpoint/2010/main" xmlns="" val="3357759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BC9903-32E8-4325-8978-B7ECEEAEE7CE}"/>
              </a:ext>
            </a:extLst>
          </p:cNvPr>
          <p:cNvSpPr>
            <a:spLocks noGrp="1"/>
          </p:cNvSpPr>
          <p:nvPr>
            <p:ph type="title"/>
          </p:nvPr>
        </p:nvSpPr>
        <p:spPr/>
        <p:txBody>
          <a:bodyPr/>
          <a:lstStyle/>
          <a:p>
            <a:pPr algn="ctr"/>
            <a:r>
              <a:rPr lang="en-ZA" dirty="0"/>
              <a:t>A bourgeois hegemonic struggle for the NDR</a:t>
            </a:r>
          </a:p>
        </p:txBody>
      </p:sp>
      <p:sp>
        <p:nvSpPr>
          <p:cNvPr id="3" name="Content Placeholder 2">
            <a:extLst>
              <a:ext uri="{FF2B5EF4-FFF2-40B4-BE49-F238E27FC236}">
                <a16:creationId xmlns:a16="http://schemas.microsoft.com/office/drawing/2014/main" xmlns="" id="{BC122EB7-BD8F-44A6-9C6D-114EDCFA5E26}"/>
              </a:ext>
            </a:extLst>
          </p:cNvPr>
          <p:cNvSpPr>
            <a:spLocks noGrp="1"/>
          </p:cNvSpPr>
          <p:nvPr>
            <p:ph idx="1"/>
          </p:nvPr>
        </p:nvSpPr>
        <p:spPr/>
        <p:txBody>
          <a:bodyPr>
            <a:normAutofit fontScale="92500" lnSpcReduction="10000"/>
          </a:bodyPr>
          <a:lstStyle/>
          <a:p>
            <a:r>
              <a:rPr lang="en-ZA" dirty="0"/>
              <a:t>The “Build it Now” SACP programmatic orientation knowingly challenged a different class hegemonic project within and beyond the ANC.</a:t>
            </a:r>
          </a:p>
          <a:p>
            <a:r>
              <a:rPr lang="en-ZA" dirty="0"/>
              <a:t>The “1996 class project” – essentially a stage-</a:t>
            </a:r>
            <a:r>
              <a:rPr lang="en-ZA" dirty="0" err="1"/>
              <a:t>ist</a:t>
            </a:r>
            <a:r>
              <a:rPr lang="en-ZA" dirty="0"/>
              <a:t> vulgarisation of the NDR “Socialism might be the future…Build it THEN” = major revision of ANC strategic approach – certainly since Morogoro, if not F Charter 1955.</a:t>
            </a:r>
          </a:p>
          <a:p>
            <a:r>
              <a:rPr lang="en-ZA" dirty="0"/>
              <a:t>The NDR = a stage of “normalising”, “modernising” &amp; “de-</a:t>
            </a:r>
            <a:r>
              <a:rPr lang="en-ZA" dirty="0" err="1"/>
              <a:t>racialising</a:t>
            </a:r>
            <a:r>
              <a:rPr lang="en-ZA" dirty="0"/>
              <a:t>” (and latterly as “</a:t>
            </a:r>
            <a:r>
              <a:rPr lang="en-ZA" dirty="0" err="1"/>
              <a:t>en</a:t>
            </a:r>
            <a:r>
              <a:rPr lang="en-ZA" dirty="0"/>
              <a:t>-gendering”) </a:t>
            </a:r>
            <a:r>
              <a:rPr lang="en-ZA" dirty="0" err="1"/>
              <a:t>SA’n</a:t>
            </a:r>
            <a:r>
              <a:rPr lang="en-ZA" dirty="0"/>
              <a:t> capitalism. </a:t>
            </a:r>
          </a:p>
          <a:p>
            <a:pPr marL="0" indent="0">
              <a:buNone/>
            </a:pPr>
            <a:r>
              <a:rPr lang="en-ZA" sz="2600" dirty="0">
                <a:solidFill>
                  <a:srgbClr val="7030A0"/>
                </a:solidFill>
              </a:rPr>
              <a:t>CDE: “</a:t>
            </a:r>
            <a:r>
              <a:rPr lang="en-ZA" sz="2600" i="1" dirty="0">
                <a:solidFill>
                  <a:srgbClr val="7030A0"/>
                </a:solidFill>
              </a:rPr>
              <a:t>Policy-Making in a New Democracy”, </a:t>
            </a:r>
            <a:r>
              <a:rPr lang="en-ZA" sz="2600" dirty="0">
                <a:solidFill>
                  <a:srgbClr val="7030A0"/>
                </a:solidFill>
              </a:rPr>
              <a:t>(1999) (sponsored by SA Breweries)</a:t>
            </a:r>
            <a:r>
              <a:rPr lang="en-ZA" dirty="0">
                <a:solidFill>
                  <a:srgbClr val="7030A0"/>
                </a:solidFill>
              </a:rPr>
              <a:t>: </a:t>
            </a:r>
            <a:r>
              <a:rPr lang="en-ZA" sz="2400" dirty="0">
                <a:solidFill>
                  <a:srgbClr val="7030A0"/>
                </a:solidFill>
              </a:rPr>
              <a:t>“What the country needs is a new centre of gravity for the ANC as the leading party in SA’s government (…)</a:t>
            </a:r>
            <a:r>
              <a:rPr lang="en-ZA" sz="2400" dirty="0">
                <a:solidFill>
                  <a:srgbClr val="7030A0"/>
                </a:solidFill>
                <a:effectLst/>
                <a:latin typeface="Times New Roman" panose="02020603050405020304" pitchFamily="18" charset="0"/>
                <a:ea typeface="Times New Roman" panose="02020603050405020304" pitchFamily="18" charset="0"/>
              </a:rPr>
              <a:t>The ANC itself needs to become an instrument for marketing and selling the new approach (…)We are not suggesting that modern revolutionaries in the global village should all have MBAs, but this is a useful analogy…”</a:t>
            </a:r>
          </a:p>
          <a:p>
            <a:pPr marL="0" indent="0">
              <a:buNone/>
            </a:pPr>
            <a:endParaRPr lang="en-ZA" dirty="0">
              <a:solidFill>
                <a:srgbClr val="7030A0"/>
              </a:solidFill>
            </a:endParaRPr>
          </a:p>
          <a:p>
            <a:endParaRPr lang="en-ZA" sz="2600" dirty="0"/>
          </a:p>
          <a:p>
            <a:endParaRPr lang="en-ZA" dirty="0"/>
          </a:p>
        </p:txBody>
      </p:sp>
    </p:spTree>
    <p:extLst>
      <p:ext uri="{BB962C8B-B14F-4D97-AF65-F5344CB8AC3E}">
        <p14:creationId xmlns:p14="http://schemas.microsoft.com/office/powerpoint/2010/main" xmlns="" val="1003967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614097-1FE7-474F-8AF6-53BCEE605589}"/>
              </a:ext>
            </a:extLst>
          </p:cNvPr>
          <p:cNvSpPr>
            <a:spLocks noGrp="1"/>
          </p:cNvSpPr>
          <p:nvPr>
            <p:ph type="title"/>
          </p:nvPr>
        </p:nvSpPr>
        <p:spPr/>
        <p:txBody>
          <a:bodyPr/>
          <a:lstStyle/>
          <a:p>
            <a:pPr algn="ctr"/>
            <a:r>
              <a:rPr lang="en-ZA" dirty="0"/>
              <a:t>1996 class project</a:t>
            </a:r>
          </a:p>
        </p:txBody>
      </p:sp>
      <p:sp>
        <p:nvSpPr>
          <p:cNvPr id="3" name="Content Placeholder 2">
            <a:extLst>
              <a:ext uri="{FF2B5EF4-FFF2-40B4-BE49-F238E27FC236}">
                <a16:creationId xmlns:a16="http://schemas.microsoft.com/office/drawing/2014/main" xmlns="" id="{F1503CE1-CD17-4452-9A7A-EA2D1B1D36F2}"/>
              </a:ext>
            </a:extLst>
          </p:cNvPr>
          <p:cNvSpPr>
            <a:spLocks noGrp="1"/>
          </p:cNvSpPr>
          <p:nvPr>
            <p:ph idx="1"/>
          </p:nvPr>
        </p:nvSpPr>
        <p:spPr/>
        <p:txBody>
          <a:bodyPr>
            <a:normAutofit fontScale="92500" lnSpcReduction="20000"/>
          </a:bodyPr>
          <a:lstStyle/>
          <a:p>
            <a:pPr marL="0" indent="0">
              <a:buNone/>
            </a:pPr>
            <a:r>
              <a:rPr lang="en-ZA" dirty="0"/>
              <a:t>This revisionist hegemonic project (with the support of monopoly and imperialist capital) attempted to build on several pillars:</a:t>
            </a:r>
          </a:p>
          <a:p>
            <a:r>
              <a:rPr lang="en-ZA" b="1" dirty="0"/>
              <a:t>Locking in neo-liberal macro-economic policies </a:t>
            </a:r>
            <a:r>
              <a:rPr lang="en-ZA" dirty="0"/>
              <a:t>– with “trickle-down” redistribution</a:t>
            </a:r>
          </a:p>
          <a:p>
            <a:r>
              <a:rPr lang="en-ZA" b="1" dirty="0"/>
              <a:t>Transforming the state apparatus </a:t>
            </a:r>
            <a:r>
              <a:rPr lang="en-ZA" dirty="0"/>
              <a:t>– “right-sizing”, privatising, public utilities shaped as S-O </a:t>
            </a:r>
            <a:r>
              <a:rPr lang="en-ZA" u="sng" dirty="0"/>
              <a:t>Enterprises</a:t>
            </a:r>
            <a:r>
              <a:rPr lang="en-ZA" dirty="0"/>
              <a:t> – the “tenderised” state </a:t>
            </a:r>
            <a:endParaRPr lang="en-ZA" u="sng" dirty="0"/>
          </a:p>
          <a:p>
            <a:r>
              <a:rPr lang="en-ZA" b="1" dirty="0"/>
              <a:t>Transforming ANC from a movement into an electoral formation</a:t>
            </a:r>
            <a:r>
              <a:rPr lang="en-ZA" dirty="0"/>
              <a:t>, and with a narrow presidential “Bonapartist”/managerialist centre</a:t>
            </a:r>
          </a:p>
          <a:p>
            <a:r>
              <a:rPr lang="en-ZA" b="1" dirty="0"/>
              <a:t>Cultivating a new class force within the ANC </a:t>
            </a:r>
            <a:r>
              <a:rPr lang="en-ZA" dirty="0"/>
              <a:t>– “a patriotic black bourgeoisie” to counter-balance weight of organised working class </a:t>
            </a:r>
          </a:p>
          <a:p>
            <a:r>
              <a:rPr lang="en-ZA" b="1" dirty="0"/>
              <a:t>New ethos</a:t>
            </a:r>
            <a:r>
              <a:rPr lang="en-ZA" dirty="0"/>
              <a:t>: </a:t>
            </a:r>
            <a:r>
              <a:rPr lang="en-ZA" dirty="0" err="1"/>
              <a:t>Phumzile</a:t>
            </a:r>
            <a:r>
              <a:rPr lang="en-ZA" dirty="0"/>
              <a:t> Mlambo-</a:t>
            </a:r>
            <a:r>
              <a:rPr lang="en-ZA" dirty="0" err="1"/>
              <a:t>Ngcuka</a:t>
            </a:r>
            <a:r>
              <a:rPr lang="en-ZA" dirty="0"/>
              <a:t> “blacks should not be ashamed to be filthy rich” (2002); Smuts </a:t>
            </a:r>
            <a:r>
              <a:rPr lang="en-ZA" dirty="0" err="1"/>
              <a:t>Ngonyama</a:t>
            </a:r>
            <a:r>
              <a:rPr lang="en-ZA" dirty="0"/>
              <a:t> “I didn’t struggle to be poor”</a:t>
            </a:r>
          </a:p>
        </p:txBody>
      </p:sp>
    </p:spTree>
    <p:extLst>
      <p:ext uri="{BB962C8B-B14F-4D97-AF65-F5344CB8AC3E}">
        <p14:creationId xmlns:p14="http://schemas.microsoft.com/office/powerpoint/2010/main" xmlns="" val="4148959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C1D2AA-F136-42DC-93E1-8235ABAD71F9}"/>
              </a:ext>
            </a:extLst>
          </p:cNvPr>
          <p:cNvSpPr>
            <a:spLocks noGrp="1"/>
          </p:cNvSpPr>
          <p:nvPr>
            <p:ph type="title"/>
          </p:nvPr>
        </p:nvSpPr>
        <p:spPr/>
        <p:txBody>
          <a:bodyPr>
            <a:normAutofit/>
          </a:bodyPr>
          <a:lstStyle/>
          <a:p>
            <a:pPr algn="ctr"/>
            <a:r>
              <a:rPr lang="en-ZA" b="1" dirty="0"/>
              <a:t>Aggressive offensive against SACP</a:t>
            </a:r>
            <a:r>
              <a:rPr lang="en-ZA" dirty="0"/>
              <a:t/>
            </a:r>
            <a:br>
              <a:rPr lang="en-ZA" dirty="0"/>
            </a:br>
            <a:r>
              <a:rPr lang="en-ZA" dirty="0"/>
              <a:t>“</a:t>
            </a:r>
            <a:r>
              <a:rPr lang="en-ZA" b="1" dirty="0"/>
              <a:t>Build it now” – (deliberately) misinterpreted</a:t>
            </a:r>
          </a:p>
        </p:txBody>
      </p:sp>
      <p:sp>
        <p:nvSpPr>
          <p:cNvPr id="3" name="Content Placeholder 2">
            <a:extLst>
              <a:ext uri="{FF2B5EF4-FFF2-40B4-BE49-F238E27FC236}">
                <a16:creationId xmlns:a16="http://schemas.microsoft.com/office/drawing/2014/main" xmlns="" id="{F563C3D0-D5B0-41FA-B9DB-BBE288BD2253}"/>
              </a:ext>
            </a:extLst>
          </p:cNvPr>
          <p:cNvSpPr>
            <a:spLocks noGrp="1"/>
          </p:cNvSpPr>
          <p:nvPr>
            <p:ph idx="1"/>
          </p:nvPr>
        </p:nvSpPr>
        <p:spPr/>
        <p:txBody>
          <a:bodyPr>
            <a:normAutofit lnSpcReduction="10000"/>
          </a:bodyPr>
          <a:lstStyle/>
          <a:p>
            <a:r>
              <a:rPr lang="en-ZA" dirty="0"/>
              <a:t>Mbeki and his circle portrayed SACP’s strategic positioning as “ultra-leftist”, even as “insurrectionist”, as “treasonable against democratically elected government”.</a:t>
            </a:r>
          </a:p>
          <a:p>
            <a:r>
              <a:rPr lang="en-ZA" dirty="0"/>
              <a:t>2002 </a:t>
            </a:r>
            <a:r>
              <a:rPr lang="en-ZA" dirty="0" err="1"/>
              <a:t>Moleketi</a:t>
            </a:r>
            <a:r>
              <a:rPr lang="en-ZA" dirty="0"/>
              <a:t> &amp; </a:t>
            </a:r>
            <a:r>
              <a:rPr lang="en-ZA" dirty="0" err="1"/>
              <a:t>Jele</a:t>
            </a:r>
            <a:r>
              <a:rPr lang="en-ZA" dirty="0"/>
              <a:t> “Two strategies of the NLM”</a:t>
            </a:r>
          </a:p>
          <a:p>
            <a:r>
              <a:rPr lang="en-ZA" dirty="0"/>
              <a:t>Dumisani </a:t>
            </a:r>
            <a:r>
              <a:rPr lang="en-ZA" dirty="0" err="1"/>
              <a:t>Makhaya</a:t>
            </a:r>
            <a:r>
              <a:rPr lang="en-ZA" dirty="0"/>
              <a:t> - </a:t>
            </a:r>
            <a:r>
              <a:rPr lang="en-US" sz="2800" dirty="0">
                <a:effectLst/>
                <a:latin typeface="Times New Roman" panose="02020603050405020304" pitchFamily="18" charset="0"/>
                <a:ea typeface="Times New Roman" panose="02020603050405020304" pitchFamily="18" charset="0"/>
              </a:rPr>
              <a:t>alleged that the SACP leadership regarded April 1994 as a “February 1917”, and that the Party was now bent on making its own “October” in order to crush the “Kerensky’s” in the ANC </a:t>
            </a:r>
          </a:p>
          <a:p>
            <a:r>
              <a:rPr lang="en-US" sz="2800" dirty="0">
                <a:effectLst/>
                <a:latin typeface="Times New Roman" panose="02020603050405020304" pitchFamily="18" charset="0"/>
                <a:ea typeface="Times New Roman" panose="02020603050405020304" pitchFamily="18" charset="0"/>
              </a:rPr>
              <a:t>In 2001 and 2002, ANC elements in government sought to portray the mass worker stay-</a:t>
            </a:r>
            <a:r>
              <a:rPr lang="en-US" sz="2800" dirty="0" err="1">
                <a:effectLst/>
                <a:latin typeface="Times New Roman" panose="02020603050405020304" pitchFamily="18" charset="0"/>
                <a:ea typeface="Times New Roman" panose="02020603050405020304" pitchFamily="18" charset="0"/>
              </a:rPr>
              <a:t>aways</a:t>
            </a:r>
            <a:r>
              <a:rPr lang="en-US" sz="2800" dirty="0">
                <a:effectLst/>
                <a:latin typeface="Times New Roman" panose="02020603050405020304" pitchFamily="18" charset="0"/>
                <a:ea typeface="Times New Roman" panose="02020603050405020304" pitchFamily="18" charset="0"/>
              </a:rPr>
              <a:t> against privatization policies as “an uprising” against the state. </a:t>
            </a:r>
            <a:endParaRPr lang="en-ZA" sz="2800" dirty="0"/>
          </a:p>
          <a:p>
            <a:endParaRPr lang="en-ZA" dirty="0"/>
          </a:p>
        </p:txBody>
      </p:sp>
    </p:spTree>
    <p:extLst>
      <p:ext uri="{BB962C8B-B14F-4D97-AF65-F5344CB8AC3E}">
        <p14:creationId xmlns:p14="http://schemas.microsoft.com/office/powerpoint/2010/main" xmlns="" val="3529930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9B1ECB-6213-4719-A70F-ED3F99E73DC2}"/>
              </a:ext>
            </a:extLst>
          </p:cNvPr>
          <p:cNvSpPr>
            <a:spLocks noGrp="1"/>
          </p:cNvSpPr>
          <p:nvPr>
            <p:ph type="title"/>
          </p:nvPr>
        </p:nvSpPr>
        <p:spPr/>
        <p:txBody>
          <a:bodyPr/>
          <a:lstStyle/>
          <a:p>
            <a:pPr algn="ctr"/>
            <a:r>
              <a:rPr lang="en-ZA" b="1" dirty="0"/>
              <a:t>The unstable hegemony of the 1996 class project</a:t>
            </a:r>
          </a:p>
        </p:txBody>
      </p:sp>
      <p:sp>
        <p:nvSpPr>
          <p:cNvPr id="3" name="Content Placeholder 2">
            <a:extLst>
              <a:ext uri="{FF2B5EF4-FFF2-40B4-BE49-F238E27FC236}">
                <a16:creationId xmlns:a16="http://schemas.microsoft.com/office/drawing/2014/main" xmlns="" id="{A2BDDAB0-5404-4068-A20F-5F246316A0CD}"/>
              </a:ext>
            </a:extLst>
          </p:cNvPr>
          <p:cNvSpPr>
            <a:spLocks noGrp="1"/>
          </p:cNvSpPr>
          <p:nvPr>
            <p:ph idx="1"/>
          </p:nvPr>
        </p:nvSpPr>
        <p:spPr/>
        <p:txBody>
          <a:bodyPr>
            <a:normAutofit/>
          </a:bodyPr>
          <a:lstStyle/>
          <a:p>
            <a:r>
              <a:rPr lang="en-ZA" sz="2200" b="1" dirty="0"/>
              <a:t>Could not win key positions democratically within ANC/Alliance </a:t>
            </a:r>
            <a:r>
              <a:rPr lang="en-ZA" sz="2200" dirty="0"/>
              <a:t>–</a:t>
            </a:r>
          </a:p>
          <a:p>
            <a:pPr lvl="1"/>
            <a:r>
              <a:rPr lang="en-ZA" sz="2200" dirty="0"/>
              <a:t>Late-1993 Transitional Executive Council – IMF loan $850 million and </a:t>
            </a:r>
            <a:r>
              <a:rPr lang="en-ZA" sz="2200" u="sng" dirty="0"/>
              <a:t>secret</a:t>
            </a:r>
            <a:r>
              <a:rPr lang="en-ZA" sz="2200" dirty="0"/>
              <a:t> “letter of intent” (promising wage restraint, inflation targeting, trade &amp; industrial liberalisation, etc)</a:t>
            </a:r>
          </a:p>
          <a:p>
            <a:pPr lvl="1"/>
            <a:r>
              <a:rPr lang="en-ZA" sz="2200" dirty="0"/>
              <a:t>GEAR – “</a:t>
            </a:r>
            <a:r>
              <a:rPr lang="en-ZA" sz="2200" u="sng" dirty="0"/>
              <a:t>non-negotiable</a:t>
            </a:r>
            <a:r>
              <a:rPr lang="en-ZA" sz="2200" dirty="0"/>
              <a:t>”, “</a:t>
            </a:r>
            <a:r>
              <a:rPr lang="en-ZA" sz="2200" u="sng" dirty="0"/>
              <a:t>written in stone</a:t>
            </a:r>
            <a:r>
              <a:rPr lang="en-ZA" sz="2200" dirty="0"/>
              <a:t>”</a:t>
            </a:r>
          </a:p>
          <a:p>
            <a:r>
              <a:rPr lang="en-ZA" sz="2200" b="1" dirty="0"/>
              <a:t>Action by stealth </a:t>
            </a:r>
            <a:r>
              <a:rPr lang="en-ZA" sz="2200" dirty="0"/>
              <a:t>– “legalising the political, politicising the legal” see Mbeki’s mishandling of Zuma corruption charges – played the </a:t>
            </a:r>
            <a:r>
              <a:rPr lang="en-ZA" sz="2200" u="sng" dirty="0"/>
              <a:t>legal</a:t>
            </a:r>
            <a:r>
              <a:rPr lang="en-ZA" sz="2200" dirty="0"/>
              <a:t> card within the ANC NEC (“can’t discuss it – a matter for the courts”, while </a:t>
            </a:r>
            <a:r>
              <a:rPr lang="en-ZA" sz="2200" u="sng" dirty="0"/>
              <a:t>politicising</a:t>
            </a:r>
            <a:r>
              <a:rPr lang="en-ZA" sz="2200" dirty="0"/>
              <a:t> the NPA/Scorpions – Leonard McCarthy, </a:t>
            </a:r>
            <a:r>
              <a:rPr lang="en-ZA" sz="2200" dirty="0" err="1"/>
              <a:t>Bulelani</a:t>
            </a:r>
            <a:r>
              <a:rPr lang="en-ZA" sz="2200" dirty="0"/>
              <a:t> </a:t>
            </a:r>
            <a:r>
              <a:rPr lang="en-ZA" sz="2200" dirty="0" err="1"/>
              <a:t>Ngcuka</a:t>
            </a:r>
            <a:endParaRPr lang="en-ZA" sz="2200" dirty="0"/>
          </a:p>
          <a:p>
            <a:r>
              <a:rPr lang="en-ZA" sz="2200" b="1" dirty="0"/>
              <a:t>Trickle-down couldn’t work </a:t>
            </a:r>
            <a:r>
              <a:rPr lang="en-ZA" sz="2200" dirty="0"/>
              <a:t>– growth, but jobless growth, growing mass dissatisfaction</a:t>
            </a:r>
          </a:p>
          <a:p>
            <a:r>
              <a:rPr lang="en-ZA" sz="2200" b="1" dirty="0"/>
              <a:t>Growing factionalism around BEE promotions </a:t>
            </a:r>
            <a:r>
              <a:rPr lang="en-ZA" sz="2200" dirty="0"/>
              <a:t>– not every black person could become “filthy rich” – emergence of provincial fiefdoms, based on provincial parasitism</a:t>
            </a:r>
          </a:p>
          <a:p>
            <a:pPr marL="0" indent="0">
              <a:buNone/>
            </a:pPr>
            <a:endParaRPr lang="en-ZA" dirty="0"/>
          </a:p>
          <a:p>
            <a:endParaRPr lang="en-ZA" dirty="0"/>
          </a:p>
          <a:p>
            <a:endParaRPr lang="en-ZA" dirty="0"/>
          </a:p>
          <a:p>
            <a:endParaRPr lang="en-ZA" dirty="0"/>
          </a:p>
        </p:txBody>
      </p:sp>
    </p:spTree>
    <p:extLst>
      <p:ext uri="{BB962C8B-B14F-4D97-AF65-F5344CB8AC3E}">
        <p14:creationId xmlns:p14="http://schemas.microsoft.com/office/powerpoint/2010/main" xmlns="" val="814163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58FD08-9268-4EFC-A742-7F127DE4A04C}"/>
              </a:ext>
            </a:extLst>
          </p:cNvPr>
          <p:cNvSpPr>
            <a:spLocks noGrp="1"/>
          </p:cNvSpPr>
          <p:nvPr>
            <p:ph type="title"/>
          </p:nvPr>
        </p:nvSpPr>
        <p:spPr/>
        <p:txBody>
          <a:bodyPr/>
          <a:lstStyle/>
          <a:p>
            <a:pPr algn="ctr"/>
            <a:r>
              <a:rPr lang="en-ZA" dirty="0"/>
              <a:t>Vectors for corruption pandemic</a:t>
            </a:r>
          </a:p>
        </p:txBody>
      </p:sp>
      <p:sp>
        <p:nvSpPr>
          <p:cNvPr id="3" name="Content Placeholder 2">
            <a:extLst>
              <a:ext uri="{FF2B5EF4-FFF2-40B4-BE49-F238E27FC236}">
                <a16:creationId xmlns:a16="http://schemas.microsoft.com/office/drawing/2014/main" xmlns="" id="{0E5B0721-B3F6-4140-AACB-1CE49CCB9570}"/>
              </a:ext>
            </a:extLst>
          </p:cNvPr>
          <p:cNvSpPr>
            <a:spLocks noGrp="1"/>
          </p:cNvSpPr>
          <p:nvPr>
            <p:ph idx="1"/>
          </p:nvPr>
        </p:nvSpPr>
        <p:spPr/>
        <p:txBody>
          <a:bodyPr>
            <a:normAutofit fontScale="92500" lnSpcReduction="20000"/>
          </a:bodyPr>
          <a:lstStyle/>
          <a:p>
            <a:r>
              <a:rPr lang="en-ZA" dirty="0"/>
              <a:t>Most anti-corruption discussion focuses on:</a:t>
            </a:r>
          </a:p>
          <a:p>
            <a:pPr lvl="1"/>
            <a:r>
              <a:rPr lang="en-ZA" dirty="0"/>
              <a:t>Strengthening the </a:t>
            </a:r>
            <a:r>
              <a:rPr lang="en-ZA" b="1" dirty="0"/>
              <a:t>Criminal Justice System </a:t>
            </a:r>
            <a:r>
              <a:rPr lang="en-ZA" dirty="0"/>
              <a:t>and more general a “</a:t>
            </a:r>
            <a:r>
              <a:rPr lang="en-ZA" b="1" dirty="0"/>
              <a:t>Capable State”</a:t>
            </a:r>
          </a:p>
          <a:p>
            <a:pPr lvl="1"/>
            <a:r>
              <a:rPr lang="en-ZA" b="1" dirty="0"/>
              <a:t>Moral issues </a:t>
            </a:r>
            <a:r>
              <a:rPr lang="en-ZA" dirty="0"/>
              <a:t>- Building an “ethical leadership”,  promoting values of public service, </a:t>
            </a:r>
            <a:r>
              <a:rPr lang="en-ZA" dirty="0" err="1"/>
              <a:t>batho</a:t>
            </a:r>
            <a:r>
              <a:rPr lang="en-ZA" dirty="0"/>
              <a:t> </a:t>
            </a:r>
            <a:r>
              <a:rPr lang="en-ZA" dirty="0" err="1"/>
              <a:t>pele</a:t>
            </a:r>
            <a:r>
              <a:rPr lang="en-ZA" dirty="0"/>
              <a:t>, etc</a:t>
            </a:r>
          </a:p>
          <a:p>
            <a:pPr marL="0" indent="0">
              <a:buNone/>
            </a:pPr>
            <a:r>
              <a:rPr lang="en-ZA" dirty="0">
                <a:solidFill>
                  <a:srgbClr val="FF0000"/>
                </a:solidFill>
              </a:rPr>
              <a:t>These emphases are correct…and SACP must support them…however, what are the underlying SYSTEMIC features of our society that provide the vectors for this run-away plague of corruption??</a:t>
            </a:r>
          </a:p>
          <a:p>
            <a:pPr marL="0" indent="0">
              <a:buNone/>
            </a:pPr>
            <a:r>
              <a:rPr lang="en-ZA" dirty="0"/>
              <a:t>3 Inter-related Issues:</a:t>
            </a:r>
          </a:p>
          <a:p>
            <a:pPr lvl="1"/>
            <a:r>
              <a:rPr lang="en-ZA" dirty="0"/>
              <a:t>The attempted promotion of a “black patriotic capitalist class”</a:t>
            </a:r>
          </a:p>
          <a:p>
            <a:pPr lvl="1"/>
            <a:r>
              <a:rPr lang="en-ZA" dirty="0"/>
              <a:t>The “tenderised” state</a:t>
            </a:r>
          </a:p>
          <a:p>
            <a:pPr lvl="1"/>
            <a:r>
              <a:rPr lang="en-ZA" dirty="0"/>
              <a:t>Party political fund-raising – multi-party democracy on the terrain of capitalism</a:t>
            </a:r>
          </a:p>
          <a:p>
            <a:pPr marL="0" indent="0">
              <a:buNone/>
            </a:pPr>
            <a:r>
              <a:rPr lang="en-ZA" dirty="0"/>
              <a:t>All of this in the context of a political economy with massive unemployment, poverty and inequality</a:t>
            </a:r>
          </a:p>
        </p:txBody>
      </p:sp>
    </p:spTree>
    <p:extLst>
      <p:ext uri="{BB962C8B-B14F-4D97-AF65-F5344CB8AC3E}">
        <p14:creationId xmlns:p14="http://schemas.microsoft.com/office/powerpoint/2010/main" xmlns="" val="1353280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3184</TotalTime>
  <Words>3601</Words>
  <Application>Microsoft Office PowerPoint</Application>
  <PresentationFormat>Custom</PresentationFormat>
  <Paragraphs>195</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Slide 1</vt:lpstr>
      <vt:lpstr>The Struggle Against Corruption - a new and decisive phase</vt:lpstr>
      <vt:lpstr>2018 removal of Zuma &amp; narrow 2018 ANC NASREC Conference a new unstable balance of forces.</vt:lpstr>
      <vt:lpstr>But how did we get here?</vt:lpstr>
      <vt:lpstr>A bourgeois hegemonic struggle for the NDR</vt:lpstr>
      <vt:lpstr>1996 class project</vt:lpstr>
      <vt:lpstr>Aggressive offensive against SACP “Build it now” – (deliberately) misinterpreted</vt:lpstr>
      <vt:lpstr>The unstable hegemony of the 1996 class project</vt:lpstr>
      <vt:lpstr>Vectors for corruption pandemic</vt:lpstr>
      <vt:lpstr>Vector 1 - Attempted promotion of a stand-alone “black patriotic capitalist class”</vt:lpstr>
      <vt:lpstr> Stand-alone “patriotic blk bourgeoisie” possible? </vt:lpstr>
      <vt:lpstr>Structural reasons for impossibility of a vanguard NDR by blk capitalist “class” </vt:lpstr>
      <vt:lpstr>Aspirant capitalists without capital Primitive/Primary Accumulation</vt:lpstr>
      <vt:lpstr>Intra-black GINI inequalities = fastest growing inequality in SA</vt:lpstr>
      <vt:lpstr>Wealth inequality among Africans now almost = to overall SA’n wealth inequality</vt:lpstr>
      <vt:lpstr>Important Qualifications</vt:lpstr>
      <vt:lpstr> 2nd key vector for corruption pandemic The Tenderised State</vt:lpstr>
      <vt:lpstr>De-tenderising the state doesn’t mean “abolishing the tender system”</vt:lpstr>
      <vt:lpstr>3rd Systemic Vector for Corruption Pandemic Political Party Funding</vt:lpstr>
      <vt:lpstr>The 3 vectors and the socio-economic triple crisis</vt:lpstr>
      <vt:lpstr>Zuma presidency “9 wasted years”, or the next unstable hegemony?</vt:lpstr>
      <vt:lpstr>Zuma’s 1st presidential term (2009-14)</vt:lpstr>
      <vt:lpstr>Zuma’s 2nd presidential term (2014-18)</vt:lpstr>
      <vt:lpstr>A “new dawn”??</vt:lpstr>
      <vt:lpstr>CR’s leadership Growing chorus: “Act more Decisively”</vt:lpstr>
      <vt:lpstr>What is to be done?</vt:lpstr>
      <vt:lpstr>Treasury’s Austerity Agenda and the Fight Against Corruption</vt:lpstr>
      <vt:lpstr>Slide 28</vt:lpstr>
      <vt:lpstr>The struggle on 2 fronts… And why they are linked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struggle on 2 fronts Against Corruption,  Against Austerity…and why they’re linked</dc:title>
  <dc:creator>jcronin008@gmail.com</dc:creator>
  <cp:lastModifiedBy>Fraser</cp:lastModifiedBy>
  <cp:revision>103</cp:revision>
  <dcterms:created xsi:type="dcterms:W3CDTF">2020-08-25T10:27:55Z</dcterms:created>
  <dcterms:modified xsi:type="dcterms:W3CDTF">2020-09-02T09:40:58Z</dcterms:modified>
</cp:coreProperties>
</file>